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8288000" cy="10287000"/>
  <p:notesSz cx="6858000" cy="9144000"/>
  <p:embeddedFontLst>
    <p:embeddedFont>
      <p:font typeface="League Spartan" charset="1" panose="00000800000000000000"/>
      <p:regular r:id="rId56"/>
    </p:embeddedFont>
    <p:embeddedFont>
      <p:font typeface="Open Sans" charset="1" panose="00000000000000000000"/>
      <p:regular r:id="rId57"/>
    </p:embeddedFont>
    <p:embeddedFont>
      <p:font typeface="Canva Sans" charset="1" panose="020B0503030501040103"/>
      <p:regular r:id="rId58"/>
    </p:embeddedFont>
    <p:embeddedFont>
      <p:font typeface="Canva Sans Bold" charset="1" panose="020B0803030501040103"/>
      <p:regular r:id="rId59"/>
    </p:embeddedFont>
    <p:embeddedFont>
      <p:font typeface="Open Sans Bold" charset="1" panose="00000000000000000000"/>
      <p:regular r:id="rId60"/>
    </p:embeddedFont>
    <p:embeddedFont>
      <p:font typeface="Chromium One" charset="1" panose="02000503020000020004"/>
      <p:regular r:id="rId61"/>
    </p:embeddedFont>
    <p:embeddedFont>
      <p:font typeface="League Gothic Italics" charset="1" panose="0000050000000000000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png" Type="http://schemas.openxmlformats.org/officeDocument/2006/relationships/image"/><Relationship Id="rId12" Target="../media/image55.png" Type="http://schemas.openxmlformats.org/officeDocument/2006/relationships/image"/><Relationship Id="rId13" Target="../media/image5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 Id="rId8" Target="../media/image51.png" Type="http://schemas.openxmlformats.org/officeDocument/2006/relationships/image"/><Relationship Id="rId9" Target="../media/image5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 Id="rId6" Target="../media/image65.png" Type="http://schemas.openxmlformats.org/officeDocument/2006/relationships/image"/><Relationship Id="rId7" Target="../media/image66.png" Type="http://schemas.openxmlformats.org/officeDocument/2006/relationships/image"/><Relationship Id="rId8" Target="../media/image6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7.png" Type="http://schemas.openxmlformats.org/officeDocument/2006/relationships/image"/><Relationship Id="rId5" Target="../media/image64.png" Type="http://schemas.openxmlformats.org/officeDocument/2006/relationships/image"/><Relationship Id="rId6" Target="../media/image68.png" Type="http://schemas.openxmlformats.org/officeDocument/2006/relationships/image"/><Relationship Id="rId7" Target="../media/image6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0.png" Type="http://schemas.openxmlformats.org/officeDocument/2006/relationships/image"/><Relationship Id="rId5" Target="../media/image64.png" Type="http://schemas.openxmlformats.org/officeDocument/2006/relationships/image"/><Relationship Id="rId6" Target="../media/image71.png" Type="http://schemas.openxmlformats.org/officeDocument/2006/relationships/image"/><Relationship Id="rId7" Target="../media/image72.png" Type="http://schemas.openxmlformats.org/officeDocument/2006/relationships/image"/><Relationship Id="rId8" Target="../media/image73.png" Type="http://schemas.openxmlformats.org/officeDocument/2006/relationships/image"/><Relationship Id="rId9" Target="../media/image7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11" Target="../media/image81.png" Type="http://schemas.openxmlformats.org/officeDocument/2006/relationships/image"/><Relationship Id="rId12" Target="../media/image69.png" Type="http://schemas.openxmlformats.org/officeDocument/2006/relationships/image"/><Relationship Id="rId13" Target="../media/image8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5.png" Type="http://schemas.openxmlformats.org/officeDocument/2006/relationships/image"/><Relationship Id="rId5" Target="../media/image64.png" Type="http://schemas.openxmlformats.org/officeDocument/2006/relationships/image"/><Relationship Id="rId6" Target="../media/image76.png" Type="http://schemas.openxmlformats.org/officeDocument/2006/relationships/image"/><Relationship Id="rId7" Target="../media/image77.png" Type="http://schemas.openxmlformats.org/officeDocument/2006/relationships/image"/><Relationship Id="rId8" Target="../media/image78.png" Type="http://schemas.openxmlformats.org/officeDocument/2006/relationships/image"/><Relationship Id="rId9" Target="../media/image7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18" Target="../media/image2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3.png" Type="http://schemas.openxmlformats.org/officeDocument/2006/relationships/image"/><Relationship Id="rId5" Target="../media/image8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7.png" Type="http://schemas.openxmlformats.org/officeDocument/2006/relationships/image"/><Relationship Id="rId5" Target="../media/image88.jpeg" Type="http://schemas.openxmlformats.org/officeDocument/2006/relationships/image"/><Relationship Id="rId6" Target="../media/image89.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VAFBgETOYVs.mp4" Type="http://schemas.openxmlformats.org/officeDocument/2006/relationships/video"/><Relationship Id="rId4" Target="../media/VAFBgETOYVs.mp4" Type="http://schemas.microsoft.com/office/2007/relationships/media"/></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1.png" Type="http://schemas.openxmlformats.org/officeDocument/2006/relationships/image"/><Relationship Id="rId5" Target="../media/image8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2.png" Type="http://schemas.openxmlformats.org/officeDocument/2006/relationships/image"/><Relationship Id="rId5" Target="../media/image93.png" Type="http://schemas.openxmlformats.org/officeDocument/2006/relationships/image"/><Relationship Id="rId6" Target="../media/image8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4.png" Type="http://schemas.openxmlformats.org/officeDocument/2006/relationships/image"/><Relationship Id="rId5" Target="../media/image8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5.png" Type="http://schemas.openxmlformats.org/officeDocument/2006/relationships/image"/><Relationship Id="rId5" Target="../media/image96.png" Type="http://schemas.openxmlformats.org/officeDocument/2006/relationships/image"/><Relationship Id="rId6" Target="../media/image9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8.png" Type="http://schemas.openxmlformats.org/officeDocument/2006/relationships/image"/><Relationship Id="rId5" Target="../media/image99.png" Type="http://schemas.openxmlformats.org/officeDocument/2006/relationships/image"/><Relationship Id="rId6" Target="../media/image10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2.png" Type="http://schemas.openxmlformats.org/officeDocument/2006/relationships/image"/><Relationship Id="rId5" Target="../media/image103.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4.png" Type="http://schemas.openxmlformats.org/officeDocument/2006/relationships/image"/><Relationship Id="rId5" Target="../media/image105.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7.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8.png" Type="http://schemas.openxmlformats.org/officeDocument/2006/relationships/image"/><Relationship Id="rId5" Target="../media/image109.png" Type="http://schemas.openxmlformats.org/officeDocument/2006/relationships/image"/><Relationship Id="rId6" Target="../media/image11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1.png" Type="http://schemas.openxmlformats.org/officeDocument/2006/relationships/image"/><Relationship Id="rId5" Target="../media/image112.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1.png" Type="http://schemas.openxmlformats.org/officeDocument/2006/relationships/image"/><Relationship Id="rId5" Target="../media/image112.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1.png" Type="http://schemas.openxmlformats.org/officeDocument/2006/relationships/image"/><Relationship Id="rId5" Target="../media/image112.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3.png" Type="http://schemas.openxmlformats.org/officeDocument/2006/relationships/image"/><Relationship Id="rId5" Target="../media/image114.png" Type="http://schemas.openxmlformats.org/officeDocument/2006/relationships/image"/><Relationship Id="rId6" Target="../media/image115.png" Type="http://schemas.openxmlformats.org/officeDocument/2006/relationships/image"/><Relationship Id="rId7" Target="../media/image116.png" Type="http://schemas.openxmlformats.org/officeDocument/2006/relationships/image"/><Relationship Id="rId8" Target="../media/image117.svg" Type="http://schemas.openxmlformats.org/officeDocument/2006/relationships/image"/><Relationship Id="rId9" Target="../media/image118.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1.svg" Type="http://schemas.openxmlformats.org/officeDocument/2006/relationships/image"/><Relationship Id="rId11" Target="../media/image118.png" Type="http://schemas.openxmlformats.org/officeDocument/2006/relationships/image"/><Relationship Id="rId12" Target="../media/image119.svg" Type="http://schemas.openxmlformats.org/officeDocument/2006/relationships/image"/><Relationship Id="rId13" Target="../media/image122.png" Type="http://schemas.openxmlformats.org/officeDocument/2006/relationships/image"/><Relationship Id="rId14" Target="../media/image12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3.png" Type="http://schemas.openxmlformats.org/officeDocument/2006/relationships/image"/><Relationship Id="rId5" Target="../media/image114.png" Type="http://schemas.openxmlformats.org/officeDocument/2006/relationships/image"/><Relationship Id="rId6" Target="../media/image115.png" Type="http://schemas.openxmlformats.org/officeDocument/2006/relationships/image"/><Relationship Id="rId7" Target="../media/image116.png" Type="http://schemas.openxmlformats.org/officeDocument/2006/relationships/image"/><Relationship Id="rId8" Target="../media/image117.svg" Type="http://schemas.openxmlformats.org/officeDocument/2006/relationships/image"/><Relationship Id="rId9" Target="../media/image120.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 Id="rId6" Target="../media/image87.png" Type="http://schemas.openxmlformats.org/officeDocument/2006/relationships/image"/><Relationship Id="rId7" Target="../media/image124.png" Type="http://schemas.openxmlformats.org/officeDocument/2006/relationships/image"/><Relationship Id="rId8" Target="../media/image125.jpeg" Type="http://schemas.openxmlformats.org/officeDocument/2006/relationships/image"/><Relationship Id="rId9" Target="../media/image12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7.png" Type="http://schemas.openxmlformats.org/officeDocument/2006/relationships/image"/><Relationship Id="rId5" Target="../media/image128.svg" Type="http://schemas.openxmlformats.org/officeDocument/2006/relationships/image"/><Relationship Id="rId6" Target="../media/image6.png" Type="http://schemas.openxmlformats.org/officeDocument/2006/relationships/image"/><Relationship Id="rId7" Target="../media/image5.jpe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9.png" Type="http://schemas.openxmlformats.org/officeDocument/2006/relationships/image"/><Relationship Id="rId5" Target="../media/image130.png" Type="http://schemas.openxmlformats.org/officeDocument/2006/relationships/image"/><Relationship Id="rId6" Target="../media/image131.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2.png" Type="http://schemas.openxmlformats.org/officeDocument/2006/relationships/image"/><Relationship Id="rId5" Target="../media/image133.png" Type="http://schemas.openxmlformats.org/officeDocument/2006/relationships/image"/><Relationship Id="rId6" Target="../media/image134.png" Type="http://schemas.openxmlformats.org/officeDocument/2006/relationships/image"/><Relationship Id="rId7" Target="../media/image135.png" Type="http://schemas.openxmlformats.org/officeDocument/2006/relationships/image"/><Relationship Id="rId8" Target="../media/image13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7.png" Type="http://schemas.openxmlformats.org/officeDocument/2006/relationships/image"/><Relationship Id="rId5" Target="../media/image138.png" Type="http://schemas.openxmlformats.org/officeDocument/2006/relationships/image"/><Relationship Id="rId6" Target="../media/image139.png" Type="http://schemas.openxmlformats.org/officeDocument/2006/relationships/image"/><Relationship Id="rId7" Target="../media/image14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jpeg" Type="http://schemas.openxmlformats.org/officeDocument/2006/relationships/image"/><Relationship Id="rId5" Target="../media/VAEKh3yMlZQ.mp4" Type="http://schemas.openxmlformats.org/officeDocument/2006/relationships/video"/><Relationship Id="rId6" Target="../media/VAEKh3yMlZQ.mp4" Type="http://schemas.microsoft.com/office/2007/relationships/media"/></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png" Type="http://schemas.openxmlformats.org/officeDocument/2006/relationships/image"/><Relationship Id="rId12" Target="../media/image34.png" Type="http://schemas.openxmlformats.org/officeDocument/2006/relationships/image"/><Relationship Id="rId13" Target="../media/image35.png" Type="http://schemas.openxmlformats.org/officeDocument/2006/relationships/image"/><Relationship Id="rId14" Target="../media/image36.png" Type="http://schemas.openxmlformats.org/officeDocument/2006/relationships/image"/><Relationship Id="rId15" Target="../media/image37.png" Type="http://schemas.openxmlformats.org/officeDocument/2006/relationships/image"/><Relationship Id="rId16" Target="../media/image38.png" Type="http://schemas.openxmlformats.org/officeDocument/2006/relationships/image"/><Relationship Id="rId17" Target="../media/image39.png" Type="http://schemas.openxmlformats.org/officeDocument/2006/relationships/image"/><Relationship Id="rId18" Target="../media/image40.svg" Type="http://schemas.openxmlformats.org/officeDocument/2006/relationships/image"/><Relationship Id="rId19" Target="../media/image1.png" Type="http://schemas.openxmlformats.org/officeDocument/2006/relationships/image"/><Relationship Id="rId2" Target="../media/image24.png" Type="http://schemas.openxmlformats.org/officeDocument/2006/relationships/image"/><Relationship Id="rId20" Target="../media/image2.sv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878669" y="4495924"/>
            <a:ext cx="11520040" cy="1298623"/>
          </a:xfrm>
          <a:custGeom>
            <a:avLst/>
            <a:gdLst/>
            <a:ahLst/>
            <a:cxnLst/>
            <a:rect r="r" b="b" t="t" l="l"/>
            <a:pathLst>
              <a:path h="1298623" w="11520040">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9027295"/>
            <a:ext cx="2420057" cy="462011"/>
          </a:xfrm>
          <a:custGeom>
            <a:avLst/>
            <a:gdLst/>
            <a:ahLst/>
            <a:cxnLst/>
            <a:rect r="r" b="b" t="t" l="l"/>
            <a:pathLst>
              <a:path h="462011" w="2420057">
                <a:moveTo>
                  <a:pt x="0" y="0"/>
                </a:moveTo>
                <a:lnTo>
                  <a:pt x="2420057" y="0"/>
                </a:lnTo>
                <a:lnTo>
                  <a:pt x="2420057" y="462010"/>
                </a:lnTo>
                <a:lnTo>
                  <a:pt x="0" y="462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283280" y="742934"/>
            <a:ext cx="931547" cy="93154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grpSp>
        <p:nvGrpSpPr>
          <p:cNvPr name="Group 6" id="6"/>
          <p:cNvGrpSpPr/>
          <p:nvPr/>
        </p:nvGrpSpPr>
        <p:grpSpPr>
          <a:xfrm rot="0">
            <a:off x="3783775" y="8693899"/>
            <a:ext cx="1128802" cy="112880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0" r="0" b="0"/>
              </a:stretch>
            </a:blipFill>
          </p:spPr>
        </p:sp>
      </p:grpSp>
      <p:sp>
        <p:nvSpPr>
          <p:cNvPr name="TextBox 8" id="8"/>
          <p:cNvSpPr txBox="true"/>
          <p:nvPr/>
        </p:nvSpPr>
        <p:spPr>
          <a:xfrm rot="0">
            <a:off x="2949314" y="2733945"/>
            <a:ext cx="10971981" cy="3124200"/>
          </a:xfrm>
          <a:prstGeom prst="rect">
            <a:avLst/>
          </a:prstGeom>
        </p:spPr>
        <p:txBody>
          <a:bodyPr anchor="t" rtlCol="false" tIns="0" lIns="0" bIns="0" rIns="0">
            <a:spAutoFit/>
          </a:bodyPr>
          <a:lstStyle/>
          <a:p>
            <a:pPr algn="ctr">
              <a:lnSpc>
                <a:spcPts val="6214"/>
              </a:lnSpc>
            </a:pPr>
            <a:r>
              <a:rPr lang="en-US" sz="5178" spc="191">
                <a:solidFill>
                  <a:srgbClr val="000000"/>
                </a:solidFill>
                <a:latin typeface="League Spartan"/>
                <a:ea typeface="League Spartan"/>
                <a:cs typeface="League Spartan"/>
                <a:sym typeface="League Spartan"/>
              </a:rPr>
              <a:t>EXPLAINABLE MULTIMODAL SIMILARITY SCORING: FINDING SIMILAR PRODUCTS IN THE FASHION INDUSTRY</a:t>
            </a:r>
          </a:p>
        </p:txBody>
      </p:sp>
      <p:sp>
        <p:nvSpPr>
          <p:cNvPr name="TextBox 9" id="9"/>
          <p:cNvSpPr txBox="true"/>
          <p:nvPr/>
        </p:nvSpPr>
        <p:spPr>
          <a:xfrm rot="0">
            <a:off x="1107923" y="7070956"/>
            <a:ext cx="5351705" cy="467487"/>
          </a:xfrm>
          <a:prstGeom prst="rect">
            <a:avLst/>
          </a:prstGeom>
        </p:spPr>
        <p:txBody>
          <a:bodyPr anchor="t" rtlCol="false" tIns="0" lIns="0" bIns="0" rIns="0">
            <a:spAutoFit/>
          </a:bodyPr>
          <a:lstStyle/>
          <a:p>
            <a:pPr algn="l">
              <a:lnSpc>
                <a:spcPts val="3890"/>
              </a:lnSpc>
              <a:spcBef>
                <a:spcPct val="0"/>
              </a:spcBef>
            </a:pPr>
            <a:r>
              <a:rPr lang="en-US" sz="2778" spc="225">
                <a:solidFill>
                  <a:srgbClr val="000000"/>
                </a:solidFill>
                <a:latin typeface="Open Sans"/>
                <a:ea typeface="Open Sans"/>
                <a:cs typeface="Open Sans"/>
                <a:sym typeface="Open Sans"/>
              </a:rPr>
              <a:t>By Dimitri Feizai</a:t>
            </a:r>
          </a:p>
        </p:txBody>
      </p:sp>
      <p:sp>
        <p:nvSpPr>
          <p:cNvPr name="TextBox 10" id="10"/>
          <p:cNvSpPr txBox="true"/>
          <p:nvPr/>
        </p:nvSpPr>
        <p:spPr>
          <a:xfrm rot="0">
            <a:off x="930722" y="981075"/>
            <a:ext cx="5706106" cy="407640"/>
          </a:xfrm>
          <a:prstGeom prst="rect">
            <a:avLst/>
          </a:prstGeom>
        </p:spPr>
        <p:txBody>
          <a:bodyPr anchor="t" rtlCol="false" tIns="0" lIns="0" bIns="0" rIns="0">
            <a:spAutoFit/>
          </a:bodyPr>
          <a:lstStyle/>
          <a:p>
            <a:pPr algn="l">
              <a:lnSpc>
                <a:spcPts val="3327"/>
              </a:lnSpc>
              <a:spcBef>
                <a:spcPct val="0"/>
              </a:spcBef>
            </a:pPr>
            <a:r>
              <a:rPr lang="en-US" sz="2376" spc="674">
                <a:solidFill>
                  <a:srgbClr val="000000"/>
                </a:solidFill>
                <a:latin typeface="Open Sans"/>
                <a:ea typeface="Open Sans"/>
                <a:cs typeface="Open Sans"/>
                <a:sym typeface="Open Sans"/>
              </a:rPr>
              <a:t>MAASTRICHT UNIVERSITY</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878669" y="4494189"/>
            <a:ext cx="11520040" cy="1298623"/>
          </a:xfrm>
          <a:custGeom>
            <a:avLst/>
            <a:gdLst/>
            <a:ahLst/>
            <a:cxnLst/>
            <a:rect r="r" b="b" t="t" l="l"/>
            <a:pathLst>
              <a:path h="1298623" w="11520040">
                <a:moveTo>
                  <a:pt x="0" y="0"/>
                </a:moveTo>
                <a:lnTo>
                  <a:pt x="11520040" y="0"/>
                </a:lnTo>
                <a:lnTo>
                  <a:pt x="11520040" y="1298622"/>
                </a:lnTo>
                <a:lnTo>
                  <a:pt x="0" y="1298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36383" y="1852069"/>
            <a:ext cx="8795718" cy="4312403"/>
          </a:xfrm>
          <a:custGeom>
            <a:avLst/>
            <a:gdLst/>
            <a:ahLst/>
            <a:cxnLst/>
            <a:rect r="r" b="b" t="t" l="l"/>
            <a:pathLst>
              <a:path h="4312403" w="8795718">
                <a:moveTo>
                  <a:pt x="0" y="0"/>
                </a:moveTo>
                <a:lnTo>
                  <a:pt x="8795718" y="0"/>
                </a:lnTo>
                <a:lnTo>
                  <a:pt x="8795718" y="4312403"/>
                </a:lnTo>
                <a:lnTo>
                  <a:pt x="0" y="4312403"/>
                </a:lnTo>
                <a:lnTo>
                  <a:pt x="0" y="0"/>
                </a:lnTo>
                <a:close/>
              </a:path>
            </a:pathLst>
          </a:custGeom>
          <a:blipFill>
            <a:blip r:embed="rId4"/>
            <a:stretch>
              <a:fillRect l="0" t="-688" r="0" b="-688"/>
            </a:stretch>
          </a:blipFill>
        </p:spPr>
      </p:sp>
      <p:sp>
        <p:nvSpPr>
          <p:cNvPr name="Freeform 4" id="4"/>
          <p:cNvSpPr/>
          <p:nvPr/>
        </p:nvSpPr>
        <p:spPr>
          <a:xfrm flipH="false" flipV="false" rot="0">
            <a:off x="1369041" y="6535947"/>
            <a:ext cx="13541357" cy="3751053"/>
          </a:xfrm>
          <a:custGeom>
            <a:avLst/>
            <a:gdLst/>
            <a:ahLst/>
            <a:cxnLst/>
            <a:rect r="r" b="b" t="t" l="l"/>
            <a:pathLst>
              <a:path h="3751053" w="13541357">
                <a:moveTo>
                  <a:pt x="0" y="0"/>
                </a:moveTo>
                <a:lnTo>
                  <a:pt x="13541357" y="0"/>
                </a:lnTo>
                <a:lnTo>
                  <a:pt x="13541357" y="3751053"/>
                </a:lnTo>
                <a:lnTo>
                  <a:pt x="0" y="3751053"/>
                </a:lnTo>
                <a:lnTo>
                  <a:pt x="0" y="0"/>
                </a:lnTo>
                <a:close/>
              </a:path>
            </a:pathLst>
          </a:custGeom>
          <a:blipFill>
            <a:blip r:embed="rId5"/>
            <a:stretch>
              <a:fillRect l="0" t="-3188" r="0" b="0"/>
            </a:stretch>
          </a:blipFill>
        </p:spPr>
      </p:sp>
      <p:grpSp>
        <p:nvGrpSpPr>
          <p:cNvPr name="Group 5" id="5"/>
          <p:cNvGrpSpPr/>
          <p:nvPr/>
        </p:nvGrpSpPr>
        <p:grpSpPr>
          <a:xfrm rot="0">
            <a:off x="171881" y="3052686"/>
            <a:ext cx="550869" cy="55086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5FB643"/>
            </a:solidFill>
          </p:spPr>
        </p:sp>
        <p:sp>
          <p:nvSpPr>
            <p:cNvPr name="TextBox 7" id="7"/>
            <p:cNvSpPr txBox="true"/>
            <p:nvPr/>
          </p:nvSpPr>
          <p:spPr>
            <a:xfrm>
              <a:off x="190500" y="142875"/>
              <a:ext cx="431800" cy="479425"/>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71881" y="4843381"/>
            <a:ext cx="611899" cy="242097"/>
            <a:chOff x="0" y="0"/>
            <a:chExt cx="812800" cy="321584"/>
          </a:xfrm>
        </p:grpSpPr>
        <p:sp>
          <p:nvSpPr>
            <p:cNvPr name="Freeform 9" id="9"/>
            <p:cNvSpPr/>
            <p:nvPr/>
          </p:nvSpPr>
          <p:spPr>
            <a:xfrm flipH="false" flipV="false" rot="0">
              <a:off x="0" y="0"/>
              <a:ext cx="812800" cy="321584"/>
            </a:xfrm>
            <a:custGeom>
              <a:avLst/>
              <a:gdLst/>
              <a:ahLst/>
              <a:cxnLst/>
              <a:rect r="r" b="b" t="t" l="l"/>
              <a:pathLst>
                <a:path h="321584" w="812800">
                  <a:moveTo>
                    <a:pt x="609600" y="0"/>
                  </a:moveTo>
                  <a:cubicBezTo>
                    <a:pt x="721824" y="0"/>
                    <a:pt x="812800" y="71989"/>
                    <a:pt x="812800" y="160792"/>
                  </a:cubicBezTo>
                  <a:cubicBezTo>
                    <a:pt x="812800" y="249595"/>
                    <a:pt x="721824" y="321584"/>
                    <a:pt x="609600" y="321584"/>
                  </a:cubicBezTo>
                  <a:lnTo>
                    <a:pt x="203200" y="321584"/>
                  </a:lnTo>
                  <a:cubicBezTo>
                    <a:pt x="90976" y="321584"/>
                    <a:pt x="0" y="249595"/>
                    <a:pt x="0" y="160792"/>
                  </a:cubicBezTo>
                  <a:cubicBezTo>
                    <a:pt x="0" y="71989"/>
                    <a:pt x="90976" y="0"/>
                    <a:pt x="203200" y="0"/>
                  </a:cubicBezTo>
                  <a:close/>
                </a:path>
              </a:pathLst>
            </a:custGeom>
            <a:solidFill>
              <a:srgbClr val="FF5757"/>
            </a:solidFill>
          </p:spPr>
        </p:sp>
        <p:sp>
          <p:nvSpPr>
            <p:cNvPr name="TextBox 10" id="10"/>
            <p:cNvSpPr txBox="true"/>
            <p:nvPr/>
          </p:nvSpPr>
          <p:spPr>
            <a:xfrm>
              <a:off x="0" y="-47625"/>
              <a:ext cx="812800" cy="369209"/>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028700" y="299091"/>
            <a:ext cx="14222039" cy="729609"/>
          </a:xfrm>
          <a:prstGeom prst="rect">
            <a:avLst/>
          </a:prstGeom>
        </p:spPr>
        <p:txBody>
          <a:bodyPr anchor="t" rtlCol="false" tIns="0" lIns="0" bIns="0" rIns="0">
            <a:spAutoFit/>
          </a:bodyPr>
          <a:lstStyle/>
          <a:p>
            <a:pPr algn="l" marL="0" indent="0" lvl="0">
              <a:lnSpc>
                <a:spcPts val="5985"/>
              </a:lnSpc>
              <a:spcBef>
                <a:spcPct val="0"/>
              </a:spcBef>
            </a:pPr>
            <a:r>
              <a:rPr lang="en-US" sz="4275" spc="119">
                <a:solidFill>
                  <a:srgbClr val="000000"/>
                </a:solidFill>
                <a:latin typeface="League Spartan"/>
                <a:ea typeface="League Spartan"/>
                <a:cs typeface="League Spartan"/>
                <a:sym typeface="League Spartan"/>
              </a:rPr>
              <a:t>FASHIONCLIP</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
        <p:nvSpPr>
          <p:cNvPr name="TextBox 13" id="13"/>
          <p:cNvSpPr txBox="true"/>
          <p:nvPr/>
        </p:nvSpPr>
        <p:spPr>
          <a:xfrm rot="0">
            <a:off x="1028700" y="2901400"/>
            <a:ext cx="4693730" cy="815340"/>
          </a:xfrm>
          <a:prstGeom prst="rect">
            <a:avLst/>
          </a:prstGeom>
        </p:spPr>
        <p:txBody>
          <a:bodyPr anchor="t" rtlCol="false" tIns="0" lIns="0" bIns="0" rIns="0">
            <a:spAutoFit/>
          </a:bodyPr>
          <a:lstStyle/>
          <a:p>
            <a:pPr algn="ctr">
              <a:lnSpc>
                <a:spcPts val="3359"/>
              </a:lnSpc>
            </a:pPr>
            <a:r>
              <a:rPr lang="en-US" sz="2400" b="true">
                <a:solidFill>
                  <a:srgbClr val="000000"/>
                </a:solidFill>
                <a:latin typeface="Canva Sans Bold"/>
                <a:ea typeface="Canva Sans Bold"/>
                <a:cs typeface="Canva Sans Bold"/>
                <a:sym typeface="Canva Sans Bold"/>
              </a:rPr>
              <a:t>FashionClip is trained on a high quality novel fashion dataset</a:t>
            </a:r>
          </a:p>
        </p:txBody>
      </p:sp>
      <p:sp>
        <p:nvSpPr>
          <p:cNvPr name="TextBox 14" id="14"/>
          <p:cNvSpPr txBox="true"/>
          <p:nvPr/>
        </p:nvSpPr>
        <p:spPr>
          <a:xfrm rot="0">
            <a:off x="1735804" y="4747260"/>
            <a:ext cx="2282653" cy="396240"/>
          </a:xfrm>
          <a:prstGeom prst="rect">
            <a:avLst/>
          </a:prstGeom>
        </p:spPr>
        <p:txBody>
          <a:bodyPr anchor="t" rtlCol="false" tIns="0" lIns="0" bIns="0" rIns="0">
            <a:spAutoFit/>
          </a:bodyPr>
          <a:lstStyle/>
          <a:p>
            <a:pPr algn="ctr">
              <a:lnSpc>
                <a:spcPts val="3359"/>
              </a:lnSpc>
            </a:pPr>
            <a:r>
              <a:rPr lang="en-US" sz="2400" b="true">
                <a:solidFill>
                  <a:srgbClr val="000000"/>
                </a:solidFill>
                <a:latin typeface="Canva Sans Bold"/>
                <a:ea typeface="Canva Sans Bold"/>
                <a:cs typeface="Canva Sans Bold"/>
                <a:sym typeface="Canva Sans Bold"/>
              </a:rPr>
              <a:t>77 token Limit</a:t>
            </a:r>
          </a:p>
        </p:txBody>
      </p:sp>
      <p:sp>
        <p:nvSpPr>
          <p:cNvPr name="TextBox 15" id="15"/>
          <p:cNvSpPr txBox="true"/>
          <p:nvPr/>
        </p:nvSpPr>
        <p:spPr>
          <a:xfrm rot="0">
            <a:off x="9523890" y="981075"/>
            <a:ext cx="3568700" cy="495300"/>
          </a:xfrm>
          <a:prstGeom prst="rect">
            <a:avLst/>
          </a:prstGeom>
        </p:spPr>
        <p:txBody>
          <a:bodyPr anchor="t" rtlCol="false" tIns="0" lIns="0" bIns="0" rIns="0">
            <a:spAutoFit/>
          </a:bodyPr>
          <a:lstStyle/>
          <a:p>
            <a:pPr algn="ctr">
              <a:lnSpc>
                <a:spcPts val="4199"/>
              </a:lnSpc>
            </a:pPr>
            <a:r>
              <a:rPr lang="en-US" sz="2999" b="true">
                <a:solidFill>
                  <a:srgbClr val="000000"/>
                </a:solidFill>
                <a:latin typeface="Canva Sans Bold"/>
                <a:ea typeface="Canva Sans Bold"/>
                <a:cs typeface="Canva Sans Bold"/>
                <a:sym typeface="Canva Sans Bold"/>
              </a:rPr>
              <a:t>PCA 2 Components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DF8"/>
        </a:solidFill>
      </p:bgPr>
    </p:bg>
    <p:spTree>
      <p:nvGrpSpPr>
        <p:cNvPr id="1" name=""/>
        <p:cNvGrpSpPr/>
        <p:nvPr/>
      </p:nvGrpSpPr>
      <p:grpSpPr>
        <a:xfrm>
          <a:off x="0" y="0"/>
          <a:ext cx="0" cy="0"/>
          <a:chOff x="0" y="0"/>
          <a:chExt cx="0" cy="0"/>
        </a:xfrm>
      </p:grpSpPr>
      <p:sp>
        <p:nvSpPr>
          <p:cNvPr name="Freeform 2" id="2"/>
          <p:cNvSpPr/>
          <p:nvPr/>
        </p:nvSpPr>
        <p:spPr>
          <a:xfrm flipH="false" flipV="false" rot="0">
            <a:off x="703962" y="1028700"/>
            <a:ext cx="2772968" cy="312589"/>
          </a:xfrm>
          <a:custGeom>
            <a:avLst/>
            <a:gdLst/>
            <a:ahLst/>
            <a:cxnLst/>
            <a:rect r="r" b="b" t="t" l="l"/>
            <a:pathLst>
              <a:path h="312589" w="2772968">
                <a:moveTo>
                  <a:pt x="0" y="0"/>
                </a:moveTo>
                <a:lnTo>
                  <a:pt x="2772969" y="0"/>
                </a:lnTo>
                <a:lnTo>
                  <a:pt x="2772969" y="312589"/>
                </a:lnTo>
                <a:lnTo>
                  <a:pt x="0" y="3125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18018" y="1604297"/>
            <a:ext cx="3228509" cy="1479376"/>
            <a:chOff x="0" y="0"/>
            <a:chExt cx="850307" cy="389630"/>
          </a:xfrm>
        </p:grpSpPr>
        <p:sp>
          <p:nvSpPr>
            <p:cNvPr name="Freeform 4" id="4"/>
            <p:cNvSpPr/>
            <p:nvPr/>
          </p:nvSpPr>
          <p:spPr>
            <a:xfrm flipH="false" flipV="false" rot="0">
              <a:off x="0" y="0"/>
              <a:ext cx="850307" cy="389630"/>
            </a:xfrm>
            <a:custGeom>
              <a:avLst/>
              <a:gdLst/>
              <a:ahLst/>
              <a:cxnLst/>
              <a:rect r="r" b="b" t="t" l="l"/>
              <a:pathLst>
                <a:path h="389630" w="850307">
                  <a:moveTo>
                    <a:pt x="122297" y="0"/>
                  </a:moveTo>
                  <a:lnTo>
                    <a:pt x="728009" y="0"/>
                  </a:lnTo>
                  <a:cubicBezTo>
                    <a:pt x="760445" y="0"/>
                    <a:pt x="791552" y="12885"/>
                    <a:pt x="814487" y="35820"/>
                  </a:cubicBezTo>
                  <a:cubicBezTo>
                    <a:pt x="837422" y="58755"/>
                    <a:pt x="850307" y="89862"/>
                    <a:pt x="850307" y="122297"/>
                  </a:cubicBezTo>
                  <a:lnTo>
                    <a:pt x="850307" y="267333"/>
                  </a:lnTo>
                  <a:cubicBezTo>
                    <a:pt x="850307" y="334876"/>
                    <a:pt x="795552" y="389630"/>
                    <a:pt x="728009" y="389630"/>
                  </a:cubicBezTo>
                  <a:lnTo>
                    <a:pt x="122297" y="389630"/>
                  </a:lnTo>
                  <a:cubicBezTo>
                    <a:pt x="89862" y="389630"/>
                    <a:pt x="58755" y="376745"/>
                    <a:pt x="35820" y="353810"/>
                  </a:cubicBezTo>
                  <a:cubicBezTo>
                    <a:pt x="12885" y="330875"/>
                    <a:pt x="0" y="299768"/>
                    <a:pt x="0" y="267333"/>
                  </a:cubicBezTo>
                  <a:lnTo>
                    <a:pt x="0" y="122297"/>
                  </a:lnTo>
                  <a:cubicBezTo>
                    <a:pt x="0" y="54754"/>
                    <a:pt x="54754" y="0"/>
                    <a:pt x="122297" y="0"/>
                  </a:cubicBezTo>
                  <a:close/>
                </a:path>
              </a:pathLst>
            </a:custGeom>
            <a:solidFill>
              <a:srgbClr val="FFFFFF"/>
            </a:solidFill>
            <a:ln w="152400" cap="rnd">
              <a:gradFill>
                <a:gsLst>
                  <a:gs pos="0">
                    <a:srgbClr val="5170FF">
                      <a:alpha val="100000"/>
                    </a:srgbClr>
                  </a:gs>
                  <a:gs pos="100000">
                    <a:srgbClr val="FF66C4">
                      <a:alpha val="100000"/>
                    </a:srgbClr>
                  </a:gs>
                </a:gsLst>
                <a:lin ang="0"/>
              </a:gradFill>
              <a:prstDash val="solid"/>
              <a:round/>
            </a:ln>
          </p:spPr>
        </p:sp>
        <p:sp>
          <p:nvSpPr>
            <p:cNvPr name="TextBox 5" id="5"/>
            <p:cNvSpPr txBox="true"/>
            <p:nvPr/>
          </p:nvSpPr>
          <p:spPr>
            <a:xfrm>
              <a:off x="0" y="-47625"/>
              <a:ext cx="850307" cy="437255"/>
            </a:xfrm>
            <a:prstGeom prst="rect">
              <a:avLst/>
            </a:prstGeom>
          </p:spPr>
          <p:txBody>
            <a:bodyPr anchor="ctr" rtlCol="false" tIns="50800" lIns="50800" bIns="50800" rIns="50800"/>
            <a:lstStyle/>
            <a:p>
              <a:pPr algn="ctr">
                <a:lnSpc>
                  <a:spcPts val="2800"/>
                </a:lnSpc>
              </a:pPr>
              <a:r>
                <a:rPr lang="en-US" sz="2000" b="true">
                  <a:solidFill>
                    <a:srgbClr val="000000"/>
                  </a:solidFill>
                  <a:latin typeface="Canva Sans Bold"/>
                  <a:ea typeface="Canva Sans Bold"/>
                  <a:cs typeface="Canva Sans Bold"/>
                  <a:sym typeface="Canva Sans Bold"/>
                </a:rPr>
                <a:t>TOTAL:</a:t>
              </a:r>
            </a:p>
            <a:p>
              <a:pPr algn="ctr">
                <a:lnSpc>
                  <a:spcPts val="2800"/>
                </a:lnSpc>
              </a:pPr>
              <a:r>
                <a:rPr lang="en-US" b="true" sz="2000">
                  <a:solidFill>
                    <a:srgbClr val="000000"/>
                  </a:solidFill>
                  <a:latin typeface="Canva Sans Bold"/>
                  <a:ea typeface="Canva Sans Bold"/>
                  <a:cs typeface="Canva Sans Bold"/>
                  <a:sym typeface="Canva Sans Bold"/>
                </a:rPr>
                <a:t>8033 Distinct Products</a:t>
              </a:r>
            </a:p>
          </p:txBody>
        </p:sp>
      </p:grpSp>
      <p:grpSp>
        <p:nvGrpSpPr>
          <p:cNvPr name="Group 6" id="6"/>
          <p:cNvGrpSpPr/>
          <p:nvPr/>
        </p:nvGrpSpPr>
        <p:grpSpPr>
          <a:xfrm rot="0">
            <a:off x="4252855" y="1738458"/>
            <a:ext cx="3366408" cy="1212676"/>
            <a:chOff x="0" y="0"/>
            <a:chExt cx="886626" cy="319388"/>
          </a:xfrm>
        </p:grpSpPr>
        <p:sp>
          <p:nvSpPr>
            <p:cNvPr name="Freeform 7" id="7"/>
            <p:cNvSpPr/>
            <p:nvPr/>
          </p:nvSpPr>
          <p:spPr>
            <a:xfrm flipH="false" flipV="false" rot="0">
              <a:off x="0" y="0"/>
              <a:ext cx="886626" cy="319388"/>
            </a:xfrm>
            <a:custGeom>
              <a:avLst/>
              <a:gdLst/>
              <a:ahLst/>
              <a:cxnLst/>
              <a:rect r="r" b="b" t="t" l="l"/>
              <a:pathLst>
                <a:path h="319388" w="886626">
                  <a:moveTo>
                    <a:pt x="117288" y="0"/>
                  </a:moveTo>
                  <a:lnTo>
                    <a:pt x="769338" y="0"/>
                  </a:lnTo>
                  <a:cubicBezTo>
                    <a:pt x="834115" y="0"/>
                    <a:pt x="886626" y="52511"/>
                    <a:pt x="886626" y="117288"/>
                  </a:cubicBezTo>
                  <a:lnTo>
                    <a:pt x="886626" y="202100"/>
                  </a:lnTo>
                  <a:cubicBezTo>
                    <a:pt x="886626" y="233207"/>
                    <a:pt x="874269" y="263040"/>
                    <a:pt x="852273" y="285035"/>
                  </a:cubicBezTo>
                  <a:cubicBezTo>
                    <a:pt x="830278" y="307031"/>
                    <a:pt x="800445" y="319388"/>
                    <a:pt x="769338" y="319388"/>
                  </a:cubicBezTo>
                  <a:lnTo>
                    <a:pt x="117288" y="319388"/>
                  </a:lnTo>
                  <a:cubicBezTo>
                    <a:pt x="86181" y="319388"/>
                    <a:pt x="56348" y="307031"/>
                    <a:pt x="34353" y="285035"/>
                  </a:cubicBezTo>
                  <a:cubicBezTo>
                    <a:pt x="12357" y="263040"/>
                    <a:pt x="0" y="233207"/>
                    <a:pt x="0" y="202100"/>
                  </a:cubicBezTo>
                  <a:lnTo>
                    <a:pt x="0" y="117288"/>
                  </a:lnTo>
                  <a:cubicBezTo>
                    <a:pt x="0" y="86181"/>
                    <a:pt x="12357" y="56348"/>
                    <a:pt x="34353" y="34353"/>
                  </a:cubicBezTo>
                  <a:cubicBezTo>
                    <a:pt x="56348" y="12357"/>
                    <a:pt x="86181" y="0"/>
                    <a:pt x="117288" y="0"/>
                  </a:cubicBezTo>
                  <a:close/>
                </a:path>
              </a:pathLst>
            </a:custGeom>
            <a:solidFill>
              <a:srgbClr val="FFFFFF"/>
            </a:solidFill>
            <a:ln w="19050" cap="rnd">
              <a:solidFill>
                <a:srgbClr val="000000"/>
              </a:solidFill>
              <a:prstDash val="solid"/>
              <a:round/>
            </a:ln>
          </p:spPr>
        </p:sp>
        <p:sp>
          <p:nvSpPr>
            <p:cNvPr name="TextBox 8" id="8"/>
            <p:cNvSpPr txBox="true"/>
            <p:nvPr/>
          </p:nvSpPr>
          <p:spPr>
            <a:xfrm>
              <a:off x="0" y="-47625"/>
              <a:ext cx="886626" cy="367013"/>
            </a:xfrm>
            <a:prstGeom prst="rect">
              <a:avLst/>
            </a:prstGeom>
          </p:spPr>
          <p:txBody>
            <a:bodyPr anchor="ctr" rtlCol="false" tIns="50800" lIns="50800" bIns="50800" rIns="50800"/>
            <a:lstStyle/>
            <a:p>
              <a:pPr algn="ctr">
                <a:lnSpc>
                  <a:spcPts val="2800"/>
                </a:lnSpc>
              </a:pPr>
            </a:p>
            <a:p>
              <a:pPr algn="ctr">
                <a:lnSpc>
                  <a:spcPts val="2800"/>
                </a:lnSpc>
              </a:pPr>
              <a:r>
                <a:rPr lang="en-US" sz="2000" b="true">
                  <a:solidFill>
                    <a:srgbClr val="000000"/>
                  </a:solidFill>
                  <a:latin typeface="Canva Sans Bold"/>
                  <a:ea typeface="Canva Sans Bold"/>
                  <a:cs typeface="Canva Sans Bold"/>
                  <a:sym typeface="Canva Sans Bold"/>
                </a:rPr>
                <a:t>5 PRODUCT CATEGORIES</a:t>
              </a:r>
            </a:p>
            <a:p>
              <a:pPr algn="ctr">
                <a:lnSpc>
                  <a:spcPts val="2800"/>
                </a:lnSpc>
              </a:pPr>
            </a:p>
          </p:txBody>
        </p:sp>
      </p:grpSp>
      <p:grpSp>
        <p:nvGrpSpPr>
          <p:cNvPr name="Group 9" id="9"/>
          <p:cNvGrpSpPr/>
          <p:nvPr/>
        </p:nvGrpSpPr>
        <p:grpSpPr>
          <a:xfrm rot="0">
            <a:off x="8160809" y="1741703"/>
            <a:ext cx="2369548" cy="1211054"/>
            <a:chOff x="0" y="0"/>
            <a:chExt cx="624079" cy="318961"/>
          </a:xfrm>
        </p:grpSpPr>
        <p:sp>
          <p:nvSpPr>
            <p:cNvPr name="Freeform 10" id="10"/>
            <p:cNvSpPr/>
            <p:nvPr/>
          </p:nvSpPr>
          <p:spPr>
            <a:xfrm flipH="false" flipV="false" rot="0">
              <a:off x="0" y="0"/>
              <a:ext cx="624079" cy="318961"/>
            </a:xfrm>
            <a:custGeom>
              <a:avLst/>
              <a:gdLst/>
              <a:ahLst/>
              <a:cxnLst/>
              <a:rect r="r" b="b" t="t" l="l"/>
              <a:pathLst>
                <a:path h="318961" w="624079">
                  <a:moveTo>
                    <a:pt x="159480" y="0"/>
                  </a:moveTo>
                  <a:lnTo>
                    <a:pt x="464598" y="0"/>
                  </a:lnTo>
                  <a:cubicBezTo>
                    <a:pt x="506895" y="0"/>
                    <a:pt x="547459" y="16802"/>
                    <a:pt x="577368" y="46711"/>
                  </a:cubicBezTo>
                  <a:cubicBezTo>
                    <a:pt x="607276" y="76619"/>
                    <a:pt x="624079" y="117184"/>
                    <a:pt x="624079" y="159480"/>
                  </a:cubicBezTo>
                  <a:lnTo>
                    <a:pt x="624079" y="159480"/>
                  </a:lnTo>
                  <a:cubicBezTo>
                    <a:pt x="624079" y="201777"/>
                    <a:pt x="607276" y="242342"/>
                    <a:pt x="577368" y="272250"/>
                  </a:cubicBezTo>
                  <a:cubicBezTo>
                    <a:pt x="547459" y="302158"/>
                    <a:pt x="506895" y="318961"/>
                    <a:pt x="464598" y="318961"/>
                  </a:cubicBezTo>
                  <a:lnTo>
                    <a:pt x="159480" y="318961"/>
                  </a:lnTo>
                  <a:cubicBezTo>
                    <a:pt x="117184" y="318961"/>
                    <a:pt x="76619" y="302158"/>
                    <a:pt x="46711" y="272250"/>
                  </a:cubicBezTo>
                  <a:cubicBezTo>
                    <a:pt x="16802" y="242342"/>
                    <a:pt x="0" y="201777"/>
                    <a:pt x="0" y="159480"/>
                  </a:cubicBezTo>
                  <a:lnTo>
                    <a:pt x="0" y="159480"/>
                  </a:lnTo>
                  <a:cubicBezTo>
                    <a:pt x="0" y="117184"/>
                    <a:pt x="16802" y="76619"/>
                    <a:pt x="46711" y="46711"/>
                  </a:cubicBezTo>
                  <a:cubicBezTo>
                    <a:pt x="76619" y="16802"/>
                    <a:pt x="117184" y="0"/>
                    <a:pt x="159480" y="0"/>
                  </a:cubicBezTo>
                  <a:close/>
                </a:path>
              </a:pathLst>
            </a:custGeom>
            <a:solidFill>
              <a:srgbClr val="FFFFFF"/>
            </a:solidFill>
            <a:ln w="19050" cap="rnd">
              <a:solidFill>
                <a:srgbClr val="000000"/>
              </a:solidFill>
              <a:prstDash val="solid"/>
              <a:round/>
            </a:ln>
          </p:spPr>
        </p:sp>
        <p:sp>
          <p:nvSpPr>
            <p:cNvPr name="TextBox 11" id="11"/>
            <p:cNvSpPr txBox="true"/>
            <p:nvPr/>
          </p:nvSpPr>
          <p:spPr>
            <a:xfrm>
              <a:off x="0" y="-47625"/>
              <a:ext cx="624079" cy="366586"/>
            </a:xfrm>
            <a:prstGeom prst="rect">
              <a:avLst/>
            </a:prstGeom>
          </p:spPr>
          <p:txBody>
            <a:bodyPr anchor="ctr" rtlCol="false" tIns="50800" lIns="50800" bIns="50800" rIns="50800"/>
            <a:lstStyle/>
            <a:p>
              <a:pPr algn="ctr">
                <a:lnSpc>
                  <a:spcPts val="2800"/>
                </a:lnSpc>
              </a:pPr>
              <a:r>
                <a:rPr lang="en-US" b="true" sz="2000">
                  <a:solidFill>
                    <a:srgbClr val="000000"/>
                  </a:solidFill>
                  <a:latin typeface="Canva Sans Bold"/>
                  <a:ea typeface="Canva Sans Bold"/>
                  <a:cs typeface="Canva Sans Bold"/>
                  <a:sym typeface="Canva Sans Bold"/>
                </a:rPr>
                <a:t>DEMOGRAPHICS</a:t>
              </a:r>
            </a:p>
          </p:txBody>
        </p:sp>
      </p:grpSp>
      <p:grpSp>
        <p:nvGrpSpPr>
          <p:cNvPr name="Group 12" id="12"/>
          <p:cNvGrpSpPr/>
          <p:nvPr/>
        </p:nvGrpSpPr>
        <p:grpSpPr>
          <a:xfrm rot="0">
            <a:off x="11073282" y="1741703"/>
            <a:ext cx="2991161" cy="1211054"/>
            <a:chOff x="0" y="0"/>
            <a:chExt cx="787795" cy="318961"/>
          </a:xfrm>
        </p:grpSpPr>
        <p:sp>
          <p:nvSpPr>
            <p:cNvPr name="Freeform 13" id="13"/>
            <p:cNvSpPr/>
            <p:nvPr/>
          </p:nvSpPr>
          <p:spPr>
            <a:xfrm flipH="false" flipV="false" rot="0">
              <a:off x="0" y="0"/>
              <a:ext cx="787795" cy="318961"/>
            </a:xfrm>
            <a:custGeom>
              <a:avLst/>
              <a:gdLst/>
              <a:ahLst/>
              <a:cxnLst/>
              <a:rect r="r" b="b" t="t" l="l"/>
              <a:pathLst>
                <a:path h="318961" w="787795">
                  <a:moveTo>
                    <a:pt x="132002" y="0"/>
                  </a:moveTo>
                  <a:lnTo>
                    <a:pt x="655794" y="0"/>
                  </a:lnTo>
                  <a:cubicBezTo>
                    <a:pt x="728696" y="0"/>
                    <a:pt x="787795" y="59099"/>
                    <a:pt x="787795" y="132002"/>
                  </a:cubicBezTo>
                  <a:lnTo>
                    <a:pt x="787795" y="186959"/>
                  </a:lnTo>
                  <a:cubicBezTo>
                    <a:pt x="787795" y="259862"/>
                    <a:pt x="728696" y="318961"/>
                    <a:pt x="655794" y="318961"/>
                  </a:cubicBezTo>
                  <a:lnTo>
                    <a:pt x="132002" y="318961"/>
                  </a:lnTo>
                  <a:cubicBezTo>
                    <a:pt x="59099" y="318961"/>
                    <a:pt x="0" y="259862"/>
                    <a:pt x="0" y="186959"/>
                  </a:cubicBezTo>
                  <a:lnTo>
                    <a:pt x="0" y="132002"/>
                  </a:lnTo>
                  <a:cubicBezTo>
                    <a:pt x="0" y="59099"/>
                    <a:pt x="59099" y="0"/>
                    <a:pt x="132002" y="0"/>
                  </a:cubicBezTo>
                  <a:close/>
                </a:path>
              </a:pathLst>
            </a:custGeom>
            <a:solidFill>
              <a:srgbClr val="FFFFFF"/>
            </a:solidFill>
            <a:ln w="19050" cap="rnd">
              <a:solidFill>
                <a:srgbClr val="000000"/>
              </a:solidFill>
              <a:prstDash val="solid"/>
              <a:round/>
            </a:ln>
          </p:spPr>
        </p:sp>
        <p:sp>
          <p:nvSpPr>
            <p:cNvPr name="TextBox 14" id="14"/>
            <p:cNvSpPr txBox="true"/>
            <p:nvPr/>
          </p:nvSpPr>
          <p:spPr>
            <a:xfrm>
              <a:off x="0" y="-47625"/>
              <a:ext cx="787795" cy="366586"/>
            </a:xfrm>
            <a:prstGeom prst="rect">
              <a:avLst/>
            </a:prstGeom>
          </p:spPr>
          <p:txBody>
            <a:bodyPr anchor="ctr" rtlCol="false" tIns="50800" lIns="50800" bIns="50800" rIns="50800"/>
            <a:lstStyle/>
            <a:p>
              <a:pPr algn="ctr">
                <a:lnSpc>
                  <a:spcPts val="2800"/>
                </a:lnSpc>
              </a:pPr>
              <a:r>
                <a:rPr lang="en-US" b="true" sz="2000">
                  <a:solidFill>
                    <a:srgbClr val="000000"/>
                  </a:solidFill>
                  <a:latin typeface="Canva Sans Bold"/>
                  <a:ea typeface="Canva Sans Bold"/>
                  <a:cs typeface="Canva Sans Bold"/>
                  <a:sym typeface="Canva Sans Bold"/>
                </a:rPr>
                <a:t>Product Descriptions</a:t>
              </a:r>
            </a:p>
          </p:txBody>
        </p:sp>
      </p:grpSp>
      <p:grpSp>
        <p:nvGrpSpPr>
          <p:cNvPr name="Group 15" id="15"/>
          <p:cNvGrpSpPr/>
          <p:nvPr/>
        </p:nvGrpSpPr>
        <p:grpSpPr>
          <a:xfrm rot="0">
            <a:off x="14607368" y="1738458"/>
            <a:ext cx="3228509" cy="1211054"/>
            <a:chOff x="0" y="0"/>
            <a:chExt cx="850307" cy="318961"/>
          </a:xfrm>
        </p:grpSpPr>
        <p:sp>
          <p:nvSpPr>
            <p:cNvPr name="Freeform 16" id="16"/>
            <p:cNvSpPr/>
            <p:nvPr/>
          </p:nvSpPr>
          <p:spPr>
            <a:xfrm flipH="false" flipV="false" rot="0">
              <a:off x="0" y="0"/>
              <a:ext cx="850307" cy="318961"/>
            </a:xfrm>
            <a:custGeom>
              <a:avLst/>
              <a:gdLst/>
              <a:ahLst/>
              <a:cxnLst/>
              <a:rect r="r" b="b" t="t" l="l"/>
              <a:pathLst>
                <a:path h="318961" w="850307">
                  <a:moveTo>
                    <a:pt x="122297" y="0"/>
                  </a:moveTo>
                  <a:lnTo>
                    <a:pt x="728009" y="0"/>
                  </a:lnTo>
                  <a:cubicBezTo>
                    <a:pt x="760445" y="0"/>
                    <a:pt x="791552" y="12885"/>
                    <a:pt x="814487" y="35820"/>
                  </a:cubicBezTo>
                  <a:cubicBezTo>
                    <a:pt x="837422" y="58755"/>
                    <a:pt x="850307" y="89862"/>
                    <a:pt x="850307" y="122297"/>
                  </a:cubicBezTo>
                  <a:lnTo>
                    <a:pt x="850307" y="196664"/>
                  </a:lnTo>
                  <a:cubicBezTo>
                    <a:pt x="850307" y="264206"/>
                    <a:pt x="795552" y="318961"/>
                    <a:pt x="728009" y="318961"/>
                  </a:cubicBezTo>
                  <a:lnTo>
                    <a:pt x="122297" y="318961"/>
                  </a:lnTo>
                  <a:cubicBezTo>
                    <a:pt x="54754" y="318961"/>
                    <a:pt x="0" y="264206"/>
                    <a:pt x="0" y="196664"/>
                  </a:cubicBezTo>
                  <a:lnTo>
                    <a:pt x="0" y="122297"/>
                  </a:lnTo>
                  <a:cubicBezTo>
                    <a:pt x="0" y="54754"/>
                    <a:pt x="54754" y="0"/>
                    <a:pt x="122297" y="0"/>
                  </a:cubicBezTo>
                  <a:close/>
                </a:path>
              </a:pathLst>
            </a:custGeom>
            <a:solidFill>
              <a:srgbClr val="FFFFFF"/>
            </a:solidFill>
            <a:ln w="19050" cap="rnd">
              <a:solidFill>
                <a:srgbClr val="000000"/>
              </a:solidFill>
              <a:prstDash val="solid"/>
              <a:round/>
            </a:ln>
          </p:spPr>
        </p:sp>
        <p:sp>
          <p:nvSpPr>
            <p:cNvPr name="TextBox 17" id="17"/>
            <p:cNvSpPr txBox="true"/>
            <p:nvPr/>
          </p:nvSpPr>
          <p:spPr>
            <a:xfrm>
              <a:off x="0" y="-47625"/>
              <a:ext cx="850307" cy="366586"/>
            </a:xfrm>
            <a:prstGeom prst="rect">
              <a:avLst/>
            </a:prstGeom>
          </p:spPr>
          <p:txBody>
            <a:bodyPr anchor="ctr" rtlCol="false" tIns="50800" lIns="50800" bIns="50800" rIns="50800"/>
            <a:lstStyle/>
            <a:p>
              <a:pPr algn="ctr">
                <a:lnSpc>
                  <a:spcPts val="2800"/>
                </a:lnSpc>
              </a:pPr>
              <a:r>
                <a:rPr lang="en-US" b="true" sz="2000">
                  <a:solidFill>
                    <a:srgbClr val="000000"/>
                  </a:solidFill>
                  <a:latin typeface="Canva Sans Bold"/>
                  <a:ea typeface="Canva Sans Bold"/>
                  <a:cs typeface="Canva Sans Bold"/>
                  <a:sym typeface="Canva Sans Bold"/>
                </a:rPr>
                <a:t>Product Compositions</a:t>
              </a:r>
            </a:p>
          </p:txBody>
        </p:sp>
      </p:grpSp>
      <p:grpSp>
        <p:nvGrpSpPr>
          <p:cNvPr name="Group 18" id="18"/>
          <p:cNvGrpSpPr/>
          <p:nvPr/>
        </p:nvGrpSpPr>
        <p:grpSpPr>
          <a:xfrm rot="0">
            <a:off x="482801" y="3486157"/>
            <a:ext cx="4044900" cy="6232006"/>
            <a:chOff x="0" y="0"/>
            <a:chExt cx="5393200" cy="8309342"/>
          </a:xfrm>
        </p:grpSpPr>
        <p:grpSp>
          <p:nvGrpSpPr>
            <p:cNvPr name="Group 19" id="19"/>
            <p:cNvGrpSpPr/>
            <p:nvPr/>
          </p:nvGrpSpPr>
          <p:grpSpPr>
            <a:xfrm rot="0">
              <a:off x="0" y="0"/>
              <a:ext cx="5393200" cy="8309342"/>
              <a:chOff x="0" y="0"/>
              <a:chExt cx="1065323" cy="1641351"/>
            </a:xfrm>
          </p:grpSpPr>
          <p:sp>
            <p:nvSpPr>
              <p:cNvPr name="Freeform 20" id="20"/>
              <p:cNvSpPr/>
              <p:nvPr/>
            </p:nvSpPr>
            <p:spPr>
              <a:xfrm flipH="false" flipV="false" rot="0">
                <a:off x="0" y="0"/>
                <a:ext cx="1065323" cy="1641352"/>
              </a:xfrm>
              <a:custGeom>
                <a:avLst/>
                <a:gdLst/>
                <a:ahLst/>
                <a:cxnLst/>
                <a:rect r="r" b="b" t="t" l="l"/>
                <a:pathLst>
                  <a:path h="1641352" w="1065323">
                    <a:moveTo>
                      <a:pt x="97614" y="0"/>
                    </a:moveTo>
                    <a:lnTo>
                      <a:pt x="967710" y="0"/>
                    </a:lnTo>
                    <a:cubicBezTo>
                      <a:pt x="993598" y="0"/>
                      <a:pt x="1018427" y="10284"/>
                      <a:pt x="1036733" y="28590"/>
                    </a:cubicBezTo>
                    <a:cubicBezTo>
                      <a:pt x="1055039" y="46897"/>
                      <a:pt x="1065323" y="71725"/>
                      <a:pt x="1065323" y="97614"/>
                    </a:cubicBezTo>
                    <a:lnTo>
                      <a:pt x="1065323" y="1543738"/>
                    </a:lnTo>
                    <a:cubicBezTo>
                      <a:pt x="1065323" y="1597648"/>
                      <a:pt x="1021620" y="1641352"/>
                      <a:pt x="967710" y="1641352"/>
                    </a:cubicBezTo>
                    <a:lnTo>
                      <a:pt x="97614" y="1641352"/>
                    </a:lnTo>
                    <a:cubicBezTo>
                      <a:pt x="71725" y="1641352"/>
                      <a:pt x="46897" y="1631067"/>
                      <a:pt x="28590" y="1612761"/>
                    </a:cubicBezTo>
                    <a:cubicBezTo>
                      <a:pt x="10284" y="1594455"/>
                      <a:pt x="0" y="1569627"/>
                      <a:pt x="0" y="1543738"/>
                    </a:cubicBezTo>
                    <a:lnTo>
                      <a:pt x="0" y="97614"/>
                    </a:lnTo>
                    <a:cubicBezTo>
                      <a:pt x="0" y="43703"/>
                      <a:pt x="43703" y="0"/>
                      <a:pt x="97614" y="0"/>
                    </a:cubicBezTo>
                    <a:close/>
                  </a:path>
                </a:pathLst>
              </a:custGeom>
              <a:solidFill>
                <a:srgbClr val="FFFFFF"/>
              </a:solidFill>
              <a:ln w="28575" cap="rnd">
                <a:solidFill>
                  <a:srgbClr val="000000"/>
                </a:solidFill>
                <a:prstDash val="solid"/>
                <a:round/>
              </a:ln>
            </p:spPr>
          </p:sp>
          <p:sp>
            <p:nvSpPr>
              <p:cNvPr name="TextBox 21" id="21"/>
              <p:cNvSpPr txBox="true"/>
              <p:nvPr/>
            </p:nvSpPr>
            <p:spPr>
              <a:xfrm>
                <a:off x="0" y="-47625"/>
                <a:ext cx="1065323" cy="1688976"/>
              </a:xfrm>
              <a:prstGeom prst="rect">
                <a:avLst/>
              </a:prstGeom>
            </p:spPr>
            <p:txBody>
              <a:bodyPr anchor="ctr" rtlCol="false" tIns="50800" lIns="50800" bIns="50800" rIns="50800"/>
              <a:lstStyle/>
              <a:p>
                <a:pPr algn="ctr">
                  <a:lnSpc>
                    <a:spcPts val="2800"/>
                  </a:lnSpc>
                </a:pPr>
              </a:p>
            </p:txBody>
          </p:sp>
        </p:grpSp>
        <p:sp>
          <p:nvSpPr>
            <p:cNvPr name="Freeform 22" id="22"/>
            <p:cNvSpPr/>
            <p:nvPr/>
          </p:nvSpPr>
          <p:spPr>
            <a:xfrm flipH="false" flipV="false" rot="0">
              <a:off x="147195" y="1385906"/>
              <a:ext cx="1536687" cy="1536687"/>
            </a:xfrm>
            <a:custGeom>
              <a:avLst/>
              <a:gdLst/>
              <a:ahLst/>
              <a:cxnLst/>
              <a:rect r="r" b="b" t="t" l="l"/>
              <a:pathLst>
                <a:path h="1536687" w="1536687">
                  <a:moveTo>
                    <a:pt x="0" y="0"/>
                  </a:moveTo>
                  <a:lnTo>
                    <a:pt x="1536687" y="0"/>
                  </a:lnTo>
                  <a:lnTo>
                    <a:pt x="1536687" y="1536687"/>
                  </a:lnTo>
                  <a:lnTo>
                    <a:pt x="0" y="1536687"/>
                  </a:lnTo>
                  <a:lnTo>
                    <a:pt x="0" y="0"/>
                  </a:lnTo>
                  <a:close/>
                </a:path>
              </a:pathLst>
            </a:custGeom>
            <a:blipFill>
              <a:blip r:embed="rId4"/>
              <a:stretch>
                <a:fillRect l="0" t="0" r="0" b="0"/>
              </a:stretch>
            </a:blipFill>
          </p:spPr>
        </p:sp>
        <p:sp>
          <p:nvSpPr>
            <p:cNvPr name="TextBox 23" id="23"/>
            <p:cNvSpPr txBox="true"/>
            <p:nvPr/>
          </p:nvSpPr>
          <p:spPr>
            <a:xfrm rot="0">
              <a:off x="339468" y="580514"/>
              <a:ext cx="3891459" cy="449792"/>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PRODUCT CATEGORIES</a:t>
              </a:r>
            </a:p>
          </p:txBody>
        </p:sp>
        <p:sp>
          <p:nvSpPr>
            <p:cNvPr name="TextBox 24" id="24"/>
            <p:cNvSpPr txBox="true"/>
            <p:nvPr/>
          </p:nvSpPr>
          <p:spPr>
            <a:xfrm rot="0">
              <a:off x="1683882" y="1920866"/>
              <a:ext cx="2547045"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Canva Sans"/>
                  <a:ea typeface="Canva Sans"/>
                  <a:cs typeface="Canva Sans"/>
                  <a:sym typeface="Canva Sans"/>
                </a:rPr>
                <a:t>Footwear (FTW)</a:t>
              </a:r>
            </a:p>
          </p:txBody>
        </p:sp>
        <p:sp>
          <p:nvSpPr>
            <p:cNvPr name="TextBox 25" id="25"/>
            <p:cNvSpPr txBox="true"/>
            <p:nvPr/>
          </p:nvSpPr>
          <p:spPr>
            <a:xfrm rot="0">
              <a:off x="1683882" y="3230568"/>
              <a:ext cx="2943324"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Canva Sans"/>
                  <a:ea typeface="Canva Sans"/>
                  <a:cs typeface="Canva Sans"/>
                  <a:sym typeface="Canva Sans"/>
                </a:rPr>
                <a:t>Accessories (ACC)</a:t>
              </a:r>
            </a:p>
          </p:txBody>
        </p:sp>
        <p:sp>
          <p:nvSpPr>
            <p:cNvPr name="TextBox 26" id="26"/>
            <p:cNvSpPr txBox="true"/>
            <p:nvPr/>
          </p:nvSpPr>
          <p:spPr>
            <a:xfrm rot="0">
              <a:off x="1683882" y="4534435"/>
              <a:ext cx="2256830"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Canva Sans"/>
                  <a:ea typeface="Canva Sans"/>
                  <a:cs typeface="Canva Sans"/>
                  <a:sym typeface="Canva Sans"/>
                </a:rPr>
                <a:t>Apparel (APP)</a:t>
              </a:r>
            </a:p>
          </p:txBody>
        </p:sp>
        <p:sp>
          <p:nvSpPr>
            <p:cNvPr name="TextBox 27" id="27"/>
            <p:cNvSpPr txBox="true"/>
            <p:nvPr/>
          </p:nvSpPr>
          <p:spPr>
            <a:xfrm rot="0">
              <a:off x="1683882" y="7142168"/>
              <a:ext cx="3461941"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Canva Sans"/>
                  <a:ea typeface="Canva Sans"/>
                  <a:cs typeface="Canva Sans"/>
                  <a:sym typeface="Canva Sans"/>
                </a:rPr>
                <a:t>Bags &amp; Luggage (B&amp;L)</a:t>
              </a:r>
            </a:p>
          </p:txBody>
        </p:sp>
        <p:sp>
          <p:nvSpPr>
            <p:cNvPr name="TextBox 28" id="28"/>
            <p:cNvSpPr txBox="true"/>
            <p:nvPr/>
          </p:nvSpPr>
          <p:spPr>
            <a:xfrm rot="0">
              <a:off x="1683882" y="5838301"/>
              <a:ext cx="2813248"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Canva Sans"/>
                  <a:ea typeface="Canva Sans"/>
                  <a:cs typeface="Canva Sans"/>
                  <a:sym typeface="Canva Sans"/>
                </a:rPr>
                <a:t>Equipment (EQU)</a:t>
              </a:r>
            </a:p>
          </p:txBody>
        </p:sp>
      </p:grpSp>
      <p:sp>
        <p:nvSpPr>
          <p:cNvPr name="Freeform 29" id="29"/>
          <p:cNvSpPr/>
          <p:nvPr/>
        </p:nvSpPr>
        <p:spPr>
          <a:xfrm flipH="false" flipV="false" rot="0">
            <a:off x="637068" y="5502295"/>
            <a:ext cx="1052240" cy="1052240"/>
          </a:xfrm>
          <a:custGeom>
            <a:avLst/>
            <a:gdLst/>
            <a:ahLst/>
            <a:cxnLst/>
            <a:rect r="r" b="b" t="t" l="l"/>
            <a:pathLst>
              <a:path h="1052240" w="1052240">
                <a:moveTo>
                  <a:pt x="0" y="0"/>
                </a:moveTo>
                <a:lnTo>
                  <a:pt x="1052241" y="0"/>
                </a:lnTo>
                <a:lnTo>
                  <a:pt x="1052241" y="1052240"/>
                </a:lnTo>
                <a:lnTo>
                  <a:pt x="0" y="1052240"/>
                </a:lnTo>
                <a:lnTo>
                  <a:pt x="0" y="0"/>
                </a:lnTo>
                <a:close/>
              </a:path>
            </a:pathLst>
          </a:custGeom>
          <a:blipFill>
            <a:blip r:embed="rId5"/>
            <a:stretch>
              <a:fillRect l="0" t="0" r="0" b="0"/>
            </a:stretch>
          </a:blipFill>
        </p:spPr>
      </p:sp>
      <p:sp>
        <p:nvSpPr>
          <p:cNvPr name="Freeform 30" id="30"/>
          <p:cNvSpPr/>
          <p:nvPr/>
        </p:nvSpPr>
        <p:spPr>
          <a:xfrm flipH="false" flipV="false" rot="0">
            <a:off x="653620" y="6587873"/>
            <a:ext cx="897964" cy="897964"/>
          </a:xfrm>
          <a:custGeom>
            <a:avLst/>
            <a:gdLst/>
            <a:ahLst/>
            <a:cxnLst/>
            <a:rect r="r" b="b" t="t" l="l"/>
            <a:pathLst>
              <a:path h="897964" w="897964">
                <a:moveTo>
                  <a:pt x="0" y="0"/>
                </a:moveTo>
                <a:lnTo>
                  <a:pt x="897965" y="0"/>
                </a:lnTo>
                <a:lnTo>
                  <a:pt x="897965" y="897964"/>
                </a:lnTo>
                <a:lnTo>
                  <a:pt x="0" y="897964"/>
                </a:lnTo>
                <a:lnTo>
                  <a:pt x="0" y="0"/>
                </a:lnTo>
                <a:close/>
              </a:path>
            </a:pathLst>
          </a:custGeom>
          <a:blipFill>
            <a:blip r:embed="rId6"/>
            <a:stretch>
              <a:fillRect l="0" t="0" r="0" b="0"/>
            </a:stretch>
          </a:blipFill>
        </p:spPr>
      </p:sp>
      <p:sp>
        <p:nvSpPr>
          <p:cNvPr name="Freeform 31" id="31"/>
          <p:cNvSpPr/>
          <p:nvPr/>
        </p:nvSpPr>
        <p:spPr>
          <a:xfrm flipH="false" flipV="false" rot="0">
            <a:off x="703962" y="7523937"/>
            <a:ext cx="759181" cy="953446"/>
          </a:xfrm>
          <a:custGeom>
            <a:avLst/>
            <a:gdLst/>
            <a:ahLst/>
            <a:cxnLst/>
            <a:rect r="r" b="b" t="t" l="l"/>
            <a:pathLst>
              <a:path h="953446" w="759181">
                <a:moveTo>
                  <a:pt x="0" y="0"/>
                </a:moveTo>
                <a:lnTo>
                  <a:pt x="759181" y="0"/>
                </a:lnTo>
                <a:lnTo>
                  <a:pt x="759181" y="953446"/>
                </a:lnTo>
                <a:lnTo>
                  <a:pt x="0" y="953446"/>
                </a:lnTo>
                <a:lnTo>
                  <a:pt x="0" y="0"/>
                </a:lnTo>
                <a:close/>
              </a:path>
            </a:pathLst>
          </a:custGeom>
          <a:blipFill>
            <a:blip r:embed="rId7"/>
            <a:stretch>
              <a:fillRect l="0" t="0" r="0" b="0"/>
            </a:stretch>
          </a:blipFill>
        </p:spPr>
      </p:sp>
      <p:sp>
        <p:nvSpPr>
          <p:cNvPr name="Freeform 32" id="32"/>
          <p:cNvSpPr/>
          <p:nvPr/>
        </p:nvSpPr>
        <p:spPr>
          <a:xfrm flipH="false" flipV="false" rot="0">
            <a:off x="618018" y="8477383"/>
            <a:ext cx="969169" cy="969169"/>
          </a:xfrm>
          <a:custGeom>
            <a:avLst/>
            <a:gdLst/>
            <a:ahLst/>
            <a:cxnLst/>
            <a:rect r="r" b="b" t="t" l="l"/>
            <a:pathLst>
              <a:path h="969169" w="969169">
                <a:moveTo>
                  <a:pt x="0" y="0"/>
                </a:moveTo>
                <a:lnTo>
                  <a:pt x="969169" y="0"/>
                </a:lnTo>
                <a:lnTo>
                  <a:pt x="969169" y="969168"/>
                </a:lnTo>
                <a:lnTo>
                  <a:pt x="0" y="969168"/>
                </a:lnTo>
                <a:lnTo>
                  <a:pt x="0" y="0"/>
                </a:lnTo>
                <a:close/>
              </a:path>
            </a:pathLst>
          </a:custGeom>
          <a:blipFill>
            <a:blip r:embed="rId8"/>
            <a:stretch>
              <a:fillRect l="0" t="0" r="0" b="0"/>
            </a:stretch>
          </a:blipFill>
        </p:spPr>
      </p:sp>
      <p:grpSp>
        <p:nvGrpSpPr>
          <p:cNvPr name="Group 33" id="33"/>
          <p:cNvGrpSpPr/>
          <p:nvPr/>
        </p:nvGrpSpPr>
        <p:grpSpPr>
          <a:xfrm rot="0">
            <a:off x="4858277" y="3479677"/>
            <a:ext cx="7097260" cy="6216391"/>
            <a:chOff x="0" y="0"/>
            <a:chExt cx="1869237" cy="1637239"/>
          </a:xfrm>
        </p:grpSpPr>
        <p:sp>
          <p:nvSpPr>
            <p:cNvPr name="Freeform 34" id="34"/>
            <p:cNvSpPr/>
            <p:nvPr/>
          </p:nvSpPr>
          <p:spPr>
            <a:xfrm flipH="false" flipV="false" rot="0">
              <a:off x="0" y="0"/>
              <a:ext cx="1869237" cy="1637239"/>
            </a:xfrm>
            <a:custGeom>
              <a:avLst/>
              <a:gdLst/>
              <a:ahLst/>
              <a:cxnLst/>
              <a:rect r="r" b="b" t="t" l="l"/>
              <a:pathLst>
                <a:path h="1637239" w="1869237">
                  <a:moveTo>
                    <a:pt x="55632" y="0"/>
                  </a:moveTo>
                  <a:lnTo>
                    <a:pt x="1813605" y="0"/>
                  </a:lnTo>
                  <a:cubicBezTo>
                    <a:pt x="1844330" y="0"/>
                    <a:pt x="1869237" y="24907"/>
                    <a:pt x="1869237" y="55632"/>
                  </a:cubicBezTo>
                  <a:lnTo>
                    <a:pt x="1869237" y="1581606"/>
                  </a:lnTo>
                  <a:cubicBezTo>
                    <a:pt x="1869237" y="1596361"/>
                    <a:pt x="1863376" y="1610511"/>
                    <a:pt x="1852943" y="1620944"/>
                  </a:cubicBezTo>
                  <a:cubicBezTo>
                    <a:pt x="1842510" y="1631377"/>
                    <a:pt x="1828360" y="1637239"/>
                    <a:pt x="1813605" y="1637239"/>
                  </a:cubicBezTo>
                  <a:lnTo>
                    <a:pt x="55632" y="1637239"/>
                  </a:lnTo>
                  <a:cubicBezTo>
                    <a:pt x="40878" y="1637239"/>
                    <a:pt x="26727" y="1631377"/>
                    <a:pt x="16294" y="1620944"/>
                  </a:cubicBezTo>
                  <a:cubicBezTo>
                    <a:pt x="5861" y="1610511"/>
                    <a:pt x="0" y="1596361"/>
                    <a:pt x="0" y="1581606"/>
                  </a:cubicBezTo>
                  <a:lnTo>
                    <a:pt x="0" y="55632"/>
                  </a:lnTo>
                  <a:cubicBezTo>
                    <a:pt x="0" y="40878"/>
                    <a:pt x="5861" y="26727"/>
                    <a:pt x="16294" y="16294"/>
                  </a:cubicBezTo>
                  <a:cubicBezTo>
                    <a:pt x="26727" y="5861"/>
                    <a:pt x="40878" y="0"/>
                    <a:pt x="55632" y="0"/>
                  </a:cubicBezTo>
                  <a:close/>
                </a:path>
              </a:pathLst>
            </a:custGeom>
            <a:solidFill>
              <a:srgbClr val="FFFFFF"/>
            </a:solidFill>
            <a:ln w="28575" cap="rnd">
              <a:solidFill>
                <a:srgbClr val="000000"/>
              </a:solidFill>
              <a:prstDash val="solid"/>
              <a:round/>
            </a:ln>
          </p:spPr>
        </p:sp>
        <p:sp>
          <p:nvSpPr>
            <p:cNvPr name="TextBox 35" id="35"/>
            <p:cNvSpPr txBox="true"/>
            <p:nvPr/>
          </p:nvSpPr>
          <p:spPr>
            <a:xfrm>
              <a:off x="0" y="-47625"/>
              <a:ext cx="1869237" cy="1684864"/>
            </a:xfrm>
            <a:prstGeom prst="rect">
              <a:avLst/>
            </a:prstGeom>
          </p:spPr>
          <p:txBody>
            <a:bodyPr anchor="ctr" rtlCol="false" tIns="50800" lIns="50800" bIns="50800" rIns="50800"/>
            <a:lstStyle/>
            <a:p>
              <a:pPr algn="ctr">
                <a:lnSpc>
                  <a:spcPts val="2800"/>
                </a:lnSpc>
              </a:pPr>
            </a:p>
          </p:txBody>
        </p:sp>
      </p:grpSp>
      <p:pic>
        <p:nvPicPr>
          <p:cNvPr name="Picture 36" id="36"/>
          <p:cNvPicPr>
            <a:picLocks noChangeAspect="true"/>
          </p:cNvPicPr>
          <p:nvPr/>
        </p:nvPicPr>
        <p:blipFill>
          <a:blip r:embed="rId9"/>
          <a:stretch>
            <a:fillRect/>
          </a:stretch>
        </p:blipFill>
        <p:spPr>
          <a:xfrm rot="0">
            <a:off x="5235073" y="3667888"/>
            <a:ext cx="6572269" cy="6412077"/>
          </a:xfrm>
          <a:prstGeom prst="rect">
            <a:avLst/>
          </a:prstGeom>
        </p:spPr>
      </p:pic>
      <p:grpSp>
        <p:nvGrpSpPr>
          <p:cNvPr name="Group 37" id="37"/>
          <p:cNvGrpSpPr/>
          <p:nvPr/>
        </p:nvGrpSpPr>
        <p:grpSpPr>
          <a:xfrm rot="0">
            <a:off x="12288912" y="3446340"/>
            <a:ext cx="5546964" cy="6216391"/>
            <a:chOff x="0" y="0"/>
            <a:chExt cx="1460929" cy="1637239"/>
          </a:xfrm>
        </p:grpSpPr>
        <p:sp>
          <p:nvSpPr>
            <p:cNvPr name="Freeform 38" id="38"/>
            <p:cNvSpPr/>
            <p:nvPr/>
          </p:nvSpPr>
          <p:spPr>
            <a:xfrm flipH="false" flipV="false" rot="0">
              <a:off x="0" y="0"/>
              <a:ext cx="1460929" cy="1637239"/>
            </a:xfrm>
            <a:custGeom>
              <a:avLst/>
              <a:gdLst/>
              <a:ahLst/>
              <a:cxnLst/>
              <a:rect r="r" b="b" t="t" l="l"/>
              <a:pathLst>
                <a:path h="1637239" w="1460929">
                  <a:moveTo>
                    <a:pt x="71181" y="0"/>
                  </a:moveTo>
                  <a:lnTo>
                    <a:pt x="1389748" y="0"/>
                  </a:lnTo>
                  <a:cubicBezTo>
                    <a:pt x="1408626" y="0"/>
                    <a:pt x="1426731" y="7499"/>
                    <a:pt x="1440080" y="20848"/>
                  </a:cubicBezTo>
                  <a:cubicBezTo>
                    <a:pt x="1453430" y="34197"/>
                    <a:pt x="1460929" y="52303"/>
                    <a:pt x="1460929" y="71181"/>
                  </a:cubicBezTo>
                  <a:lnTo>
                    <a:pt x="1460929" y="1566058"/>
                  </a:lnTo>
                  <a:cubicBezTo>
                    <a:pt x="1460929" y="1584936"/>
                    <a:pt x="1453430" y="1603041"/>
                    <a:pt x="1440080" y="1616390"/>
                  </a:cubicBezTo>
                  <a:cubicBezTo>
                    <a:pt x="1426731" y="1629739"/>
                    <a:pt x="1408626" y="1637239"/>
                    <a:pt x="1389748" y="1637239"/>
                  </a:cubicBezTo>
                  <a:lnTo>
                    <a:pt x="71181" y="1637239"/>
                  </a:lnTo>
                  <a:cubicBezTo>
                    <a:pt x="52303" y="1637239"/>
                    <a:pt x="34197" y="1629739"/>
                    <a:pt x="20848" y="1616390"/>
                  </a:cubicBezTo>
                  <a:cubicBezTo>
                    <a:pt x="7499" y="1603041"/>
                    <a:pt x="0" y="1584936"/>
                    <a:pt x="0" y="1566058"/>
                  </a:cubicBezTo>
                  <a:lnTo>
                    <a:pt x="0" y="71181"/>
                  </a:lnTo>
                  <a:cubicBezTo>
                    <a:pt x="0" y="52303"/>
                    <a:pt x="7499" y="34197"/>
                    <a:pt x="20848" y="20848"/>
                  </a:cubicBezTo>
                  <a:cubicBezTo>
                    <a:pt x="34197" y="7499"/>
                    <a:pt x="52303" y="0"/>
                    <a:pt x="71181" y="0"/>
                  </a:cubicBezTo>
                  <a:close/>
                </a:path>
              </a:pathLst>
            </a:custGeom>
            <a:solidFill>
              <a:srgbClr val="FFFFFF"/>
            </a:solidFill>
            <a:ln w="28575" cap="rnd">
              <a:solidFill>
                <a:srgbClr val="000000"/>
              </a:solidFill>
              <a:prstDash val="solid"/>
              <a:round/>
            </a:ln>
          </p:spPr>
        </p:sp>
        <p:sp>
          <p:nvSpPr>
            <p:cNvPr name="TextBox 39" id="39"/>
            <p:cNvSpPr txBox="true"/>
            <p:nvPr/>
          </p:nvSpPr>
          <p:spPr>
            <a:xfrm>
              <a:off x="0" y="-47625"/>
              <a:ext cx="1460929" cy="1684864"/>
            </a:xfrm>
            <a:prstGeom prst="rect">
              <a:avLst/>
            </a:prstGeom>
          </p:spPr>
          <p:txBody>
            <a:bodyPr anchor="ctr" rtlCol="false" tIns="50800" lIns="50800" bIns="50800" rIns="50800"/>
            <a:lstStyle/>
            <a:p>
              <a:pPr algn="ctr">
                <a:lnSpc>
                  <a:spcPts val="2800"/>
                </a:lnSpc>
              </a:pPr>
            </a:p>
          </p:txBody>
        </p:sp>
      </p:grpSp>
      <p:grpSp>
        <p:nvGrpSpPr>
          <p:cNvPr name="Group 40" id="40"/>
          <p:cNvGrpSpPr/>
          <p:nvPr/>
        </p:nvGrpSpPr>
        <p:grpSpPr>
          <a:xfrm rot="0">
            <a:off x="15586501" y="8477383"/>
            <a:ext cx="247476" cy="247476"/>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52FF"/>
            </a:solidFill>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43" id="43"/>
          <p:cNvSpPr txBox="true"/>
          <p:nvPr/>
        </p:nvSpPr>
        <p:spPr>
          <a:xfrm rot="0">
            <a:off x="703962" y="260991"/>
            <a:ext cx="4372116" cy="729609"/>
          </a:xfrm>
          <a:prstGeom prst="rect">
            <a:avLst/>
          </a:prstGeom>
        </p:spPr>
        <p:txBody>
          <a:bodyPr anchor="t" rtlCol="false" tIns="0" lIns="0" bIns="0" rIns="0">
            <a:spAutoFit/>
          </a:bodyPr>
          <a:lstStyle/>
          <a:p>
            <a:pPr algn="l" marL="0" indent="0" lvl="0">
              <a:lnSpc>
                <a:spcPts val="5985"/>
              </a:lnSpc>
              <a:spcBef>
                <a:spcPct val="0"/>
              </a:spcBef>
            </a:pPr>
            <a:r>
              <a:rPr lang="en-US" sz="4275" spc="119">
                <a:solidFill>
                  <a:srgbClr val="000000"/>
                </a:solidFill>
                <a:latin typeface="League Spartan"/>
                <a:ea typeface="League Spartan"/>
                <a:cs typeface="League Spartan"/>
                <a:sym typeface="League Spartan"/>
              </a:rPr>
              <a:t>VANS DATA</a:t>
            </a:r>
          </a:p>
        </p:txBody>
      </p:sp>
      <p:sp>
        <p:nvSpPr>
          <p:cNvPr name="TextBox 44" id="44"/>
          <p:cNvSpPr txBox="true"/>
          <p:nvPr/>
        </p:nvSpPr>
        <p:spPr>
          <a:xfrm rot="0">
            <a:off x="5227184" y="3619507"/>
            <a:ext cx="3916816"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Product Categories Weight (%)</a:t>
            </a:r>
          </a:p>
        </p:txBody>
      </p:sp>
      <p:sp>
        <p:nvSpPr>
          <p:cNvPr name="TextBox 45" id="45"/>
          <p:cNvSpPr txBox="true"/>
          <p:nvPr/>
        </p:nvSpPr>
        <p:spPr>
          <a:xfrm rot="0">
            <a:off x="12650862" y="3619507"/>
            <a:ext cx="3916816"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FTW Sub-Categories Weight (%)</a:t>
            </a:r>
          </a:p>
        </p:txBody>
      </p:sp>
      <p:sp>
        <p:nvSpPr>
          <p:cNvPr name="AutoShape 46" id="46"/>
          <p:cNvSpPr/>
          <p:nvPr/>
        </p:nvSpPr>
        <p:spPr>
          <a:xfrm>
            <a:off x="13965414" y="8582071"/>
            <a:ext cx="1287712" cy="0"/>
          </a:xfrm>
          <a:prstGeom prst="line">
            <a:avLst/>
          </a:prstGeom>
          <a:ln cap="flat" w="38100">
            <a:solidFill>
              <a:srgbClr val="000000"/>
            </a:solidFill>
            <a:prstDash val="solid"/>
            <a:headEnd type="none" len="sm" w="sm"/>
            <a:tailEnd type="arrow" len="sm" w="med"/>
          </a:ln>
        </p:spPr>
      </p:sp>
      <p:sp>
        <p:nvSpPr>
          <p:cNvPr name="TextBox 47" id="47"/>
          <p:cNvSpPr txBox="true"/>
          <p:nvPr/>
        </p:nvSpPr>
        <p:spPr>
          <a:xfrm rot="0">
            <a:off x="15710239" y="8402683"/>
            <a:ext cx="1869068"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Canva Sans"/>
                <a:ea typeface="Canva Sans"/>
                <a:cs typeface="Canva Sans"/>
                <a:sym typeface="Canva Sans"/>
              </a:rPr>
              <a:t>1 % Womens</a:t>
            </a:r>
          </a:p>
        </p:txBody>
      </p:sp>
      <p:sp>
        <p:nvSpPr>
          <p:cNvPr name="AutoShape 48" id="48"/>
          <p:cNvSpPr/>
          <p:nvPr/>
        </p:nvSpPr>
        <p:spPr>
          <a:xfrm>
            <a:off x="14298789" y="7981610"/>
            <a:ext cx="1287712" cy="0"/>
          </a:xfrm>
          <a:prstGeom prst="line">
            <a:avLst/>
          </a:prstGeom>
          <a:ln cap="flat" w="38100">
            <a:solidFill>
              <a:srgbClr val="000000"/>
            </a:solidFill>
            <a:prstDash val="solid"/>
            <a:headEnd type="none" len="sm" w="sm"/>
            <a:tailEnd type="arrow" len="sm" w="med"/>
          </a:ln>
        </p:spPr>
      </p:sp>
      <p:grpSp>
        <p:nvGrpSpPr>
          <p:cNvPr name="Group 49" id="49"/>
          <p:cNvGrpSpPr/>
          <p:nvPr/>
        </p:nvGrpSpPr>
        <p:grpSpPr>
          <a:xfrm rot="0">
            <a:off x="15710239" y="7857872"/>
            <a:ext cx="247476" cy="247476"/>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644E"/>
            </a:solidFill>
          </p:spPr>
        </p:sp>
        <p:sp>
          <p:nvSpPr>
            <p:cNvPr name="TextBox 51" id="5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52" id="52"/>
          <p:cNvSpPr txBox="true"/>
          <p:nvPr/>
        </p:nvSpPr>
        <p:spPr>
          <a:xfrm rot="0">
            <a:off x="15833977" y="7783172"/>
            <a:ext cx="1869068"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13 % Mens</a:t>
            </a:r>
          </a:p>
        </p:txBody>
      </p:sp>
      <p:sp>
        <p:nvSpPr>
          <p:cNvPr name="AutoShape 53" id="53"/>
          <p:cNvSpPr/>
          <p:nvPr/>
        </p:nvSpPr>
        <p:spPr>
          <a:xfrm>
            <a:off x="14064443" y="7261495"/>
            <a:ext cx="1287712" cy="0"/>
          </a:xfrm>
          <a:prstGeom prst="line">
            <a:avLst/>
          </a:prstGeom>
          <a:ln cap="flat" w="38100">
            <a:solidFill>
              <a:srgbClr val="000000"/>
            </a:solidFill>
            <a:prstDash val="solid"/>
            <a:headEnd type="none" len="sm" w="sm"/>
            <a:tailEnd type="arrow" len="sm" w="med"/>
          </a:ln>
        </p:spPr>
      </p:sp>
      <p:grpSp>
        <p:nvGrpSpPr>
          <p:cNvPr name="Group 54" id="54"/>
          <p:cNvGrpSpPr/>
          <p:nvPr/>
        </p:nvGrpSpPr>
        <p:grpSpPr>
          <a:xfrm rot="0">
            <a:off x="10999116" y="4403471"/>
            <a:ext cx="5222506" cy="4664255"/>
            <a:chOff x="0" y="0"/>
            <a:chExt cx="6963341" cy="6219007"/>
          </a:xfrm>
        </p:grpSpPr>
        <p:sp>
          <p:nvSpPr>
            <p:cNvPr name="Freeform 55" id="55"/>
            <p:cNvSpPr/>
            <p:nvPr/>
          </p:nvSpPr>
          <p:spPr>
            <a:xfrm flipH="false" flipV="false" rot="-5400000">
              <a:off x="2125834" y="134827"/>
              <a:ext cx="3126638" cy="2856983"/>
            </a:xfrm>
            <a:custGeom>
              <a:avLst/>
              <a:gdLst/>
              <a:ahLst/>
              <a:cxnLst/>
              <a:rect r="r" b="b" t="t" l="l"/>
              <a:pathLst>
                <a:path h="2856983" w="3126638">
                  <a:moveTo>
                    <a:pt x="0" y="0"/>
                  </a:moveTo>
                  <a:lnTo>
                    <a:pt x="3126639" y="0"/>
                  </a:lnTo>
                  <a:lnTo>
                    <a:pt x="3126639" y="2856984"/>
                  </a:lnTo>
                  <a:lnTo>
                    <a:pt x="0" y="2856984"/>
                  </a:lnTo>
                  <a:lnTo>
                    <a:pt x="0" y="0"/>
                  </a:lnTo>
                  <a:close/>
                </a:path>
              </a:pathLst>
            </a:custGeom>
            <a:blipFill>
              <a:blip r:embed="rId10"/>
              <a:stretch>
                <a:fillRect l="-95634" t="-65339" r="-952" b="-49802"/>
              </a:stretch>
            </a:blipFill>
          </p:spPr>
        </p:sp>
        <p:sp>
          <p:nvSpPr>
            <p:cNvPr name="Freeform 56" id="56"/>
            <p:cNvSpPr/>
            <p:nvPr/>
          </p:nvSpPr>
          <p:spPr>
            <a:xfrm flipH="false" flipV="false" rot="-5400000">
              <a:off x="2802317" y="2595439"/>
              <a:ext cx="971173" cy="2422975"/>
            </a:xfrm>
            <a:custGeom>
              <a:avLst/>
              <a:gdLst/>
              <a:ahLst/>
              <a:cxnLst/>
              <a:rect r="r" b="b" t="t" l="l"/>
              <a:pathLst>
                <a:path h="2422975" w="971173">
                  <a:moveTo>
                    <a:pt x="0" y="0"/>
                  </a:moveTo>
                  <a:lnTo>
                    <a:pt x="971173" y="0"/>
                  </a:lnTo>
                  <a:lnTo>
                    <a:pt x="971173" y="2422975"/>
                  </a:lnTo>
                  <a:lnTo>
                    <a:pt x="0" y="2422975"/>
                  </a:lnTo>
                  <a:lnTo>
                    <a:pt x="0" y="0"/>
                  </a:lnTo>
                  <a:close/>
                </a:path>
              </a:pathLst>
            </a:custGeom>
            <a:blipFill>
              <a:blip r:embed="rId11"/>
              <a:stretch>
                <a:fillRect l="-225189" t="-54314" r="-241896" b="-72984"/>
              </a:stretch>
            </a:blipFill>
          </p:spPr>
        </p:sp>
        <p:sp>
          <p:nvSpPr>
            <p:cNvPr name="Freeform 57" id="57"/>
            <p:cNvSpPr/>
            <p:nvPr/>
          </p:nvSpPr>
          <p:spPr>
            <a:xfrm flipH="false" flipV="false" rot="-5400000">
              <a:off x="3157129" y="1778989"/>
              <a:ext cx="649084" cy="6060243"/>
            </a:xfrm>
            <a:custGeom>
              <a:avLst/>
              <a:gdLst/>
              <a:ahLst/>
              <a:cxnLst/>
              <a:rect r="r" b="b" t="t" l="l"/>
              <a:pathLst>
                <a:path h="6060243" w="649084">
                  <a:moveTo>
                    <a:pt x="0" y="0"/>
                  </a:moveTo>
                  <a:lnTo>
                    <a:pt x="649083" y="0"/>
                  </a:lnTo>
                  <a:lnTo>
                    <a:pt x="649083" y="6060243"/>
                  </a:lnTo>
                  <a:lnTo>
                    <a:pt x="0" y="6060243"/>
                  </a:lnTo>
                  <a:lnTo>
                    <a:pt x="0" y="0"/>
                  </a:lnTo>
                  <a:close/>
                </a:path>
              </a:pathLst>
            </a:custGeom>
            <a:blipFill>
              <a:blip r:embed="rId12"/>
              <a:stretch>
                <a:fillRect l="-182970" t="0" r="-650690" b="0"/>
              </a:stretch>
            </a:blipFill>
          </p:spPr>
        </p:sp>
        <p:sp>
          <p:nvSpPr>
            <p:cNvPr name="Freeform 58" id="58"/>
            <p:cNvSpPr/>
            <p:nvPr/>
          </p:nvSpPr>
          <p:spPr>
            <a:xfrm flipH="false" flipV="false" rot="-5400000">
              <a:off x="3069556" y="2325222"/>
              <a:ext cx="824229" cy="6963341"/>
            </a:xfrm>
            <a:custGeom>
              <a:avLst/>
              <a:gdLst/>
              <a:ahLst/>
              <a:cxnLst/>
              <a:rect r="r" b="b" t="t" l="l"/>
              <a:pathLst>
                <a:path h="6963341" w="824229">
                  <a:moveTo>
                    <a:pt x="0" y="0"/>
                  </a:moveTo>
                  <a:lnTo>
                    <a:pt x="824229" y="0"/>
                  </a:lnTo>
                  <a:lnTo>
                    <a:pt x="824229" y="6963341"/>
                  </a:lnTo>
                  <a:lnTo>
                    <a:pt x="0" y="6963341"/>
                  </a:lnTo>
                  <a:lnTo>
                    <a:pt x="0" y="0"/>
                  </a:lnTo>
                  <a:close/>
                </a:path>
              </a:pathLst>
            </a:custGeom>
            <a:blipFill>
              <a:blip r:embed="rId13"/>
              <a:stretch>
                <a:fillRect l="0" t="-4008" r="-812567" b="-4008"/>
              </a:stretch>
            </a:blipFill>
          </p:spPr>
        </p:sp>
      </p:grpSp>
      <p:grpSp>
        <p:nvGrpSpPr>
          <p:cNvPr name="Group 59" id="59"/>
          <p:cNvGrpSpPr/>
          <p:nvPr/>
        </p:nvGrpSpPr>
        <p:grpSpPr>
          <a:xfrm rot="0">
            <a:off x="15462763" y="7137757"/>
            <a:ext cx="247476" cy="247476"/>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7FF"/>
            </a:solidFill>
          </p:spPr>
        </p:sp>
        <p:sp>
          <p:nvSpPr>
            <p:cNvPr name="TextBox 61" id="6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62" id="62"/>
          <p:cNvGrpSpPr/>
          <p:nvPr/>
        </p:nvGrpSpPr>
        <p:grpSpPr>
          <a:xfrm rot="0">
            <a:off x="15926521" y="5415982"/>
            <a:ext cx="247476" cy="247476"/>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64" id="6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65" id="65"/>
          <p:cNvSpPr txBox="true"/>
          <p:nvPr/>
        </p:nvSpPr>
        <p:spPr>
          <a:xfrm rot="0">
            <a:off x="15462763" y="7063058"/>
            <a:ext cx="1869068"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Canva Sans"/>
                <a:ea typeface="Canva Sans"/>
                <a:cs typeface="Canva Sans"/>
                <a:sym typeface="Canva Sans"/>
              </a:rPr>
              <a:t>20% Kids</a:t>
            </a:r>
          </a:p>
        </p:txBody>
      </p:sp>
      <p:sp>
        <p:nvSpPr>
          <p:cNvPr name="AutoShape 66" id="66"/>
          <p:cNvSpPr/>
          <p:nvPr/>
        </p:nvSpPr>
        <p:spPr>
          <a:xfrm>
            <a:off x="13828194" y="5539720"/>
            <a:ext cx="2005783" cy="0"/>
          </a:xfrm>
          <a:prstGeom prst="line">
            <a:avLst/>
          </a:prstGeom>
          <a:ln cap="flat" w="38100">
            <a:solidFill>
              <a:srgbClr val="000000"/>
            </a:solidFill>
            <a:prstDash val="solid"/>
            <a:headEnd type="none" len="sm" w="sm"/>
            <a:tailEnd type="arrow" len="sm" w="med"/>
          </a:ln>
        </p:spPr>
      </p:sp>
      <p:sp>
        <p:nvSpPr>
          <p:cNvPr name="TextBox 67" id="67"/>
          <p:cNvSpPr txBox="true"/>
          <p:nvPr/>
        </p:nvSpPr>
        <p:spPr>
          <a:xfrm rot="0">
            <a:off x="16059784" y="5368357"/>
            <a:ext cx="1869068"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Canva Sans"/>
                <a:ea typeface="Canva Sans"/>
                <a:cs typeface="Canva Sans"/>
                <a:sym typeface="Canva Sans"/>
              </a:rPr>
              <a:t>66 % Adults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5301" y="1441900"/>
            <a:ext cx="2772968" cy="312589"/>
          </a:xfrm>
          <a:custGeom>
            <a:avLst/>
            <a:gdLst/>
            <a:ahLst/>
            <a:cxnLst/>
            <a:rect r="r" b="b" t="t" l="l"/>
            <a:pathLst>
              <a:path h="312589" w="2772968">
                <a:moveTo>
                  <a:pt x="0" y="0"/>
                </a:moveTo>
                <a:lnTo>
                  <a:pt x="2772969" y="0"/>
                </a:lnTo>
                <a:lnTo>
                  <a:pt x="2772969" y="312590"/>
                </a:lnTo>
                <a:lnTo>
                  <a:pt x="0" y="312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5926" y="2288559"/>
            <a:ext cx="966469" cy="1053886"/>
          </a:xfrm>
          <a:custGeom>
            <a:avLst/>
            <a:gdLst/>
            <a:ahLst/>
            <a:cxnLst/>
            <a:rect r="r" b="b" t="t" l="l"/>
            <a:pathLst>
              <a:path h="1053886" w="966469">
                <a:moveTo>
                  <a:pt x="0" y="0"/>
                </a:moveTo>
                <a:lnTo>
                  <a:pt x="966468" y="0"/>
                </a:lnTo>
                <a:lnTo>
                  <a:pt x="966468" y="1053886"/>
                </a:lnTo>
                <a:lnTo>
                  <a:pt x="0" y="1053886"/>
                </a:lnTo>
                <a:lnTo>
                  <a:pt x="0" y="0"/>
                </a:lnTo>
                <a:close/>
              </a:path>
            </a:pathLst>
          </a:custGeom>
          <a:blipFill>
            <a:blip r:embed="rId4"/>
            <a:stretch>
              <a:fillRect l="-5027" t="0" r="-5027" b="0"/>
            </a:stretch>
          </a:blipFill>
        </p:spPr>
      </p:sp>
      <p:grpSp>
        <p:nvGrpSpPr>
          <p:cNvPr name="Group 4" id="4"/>
          <p:cNvGrpSpPr/>
          <p:nvPr/>
        </p:nvGrpSpPr>
        <p:grpSpPr>
          <a:xfrm rot="0">
            <a:off x="615301" y="4516281"/>
            <a:ext cx="3705958" cy="1254437"/>
            <a:chOff x="0" y="0"/>
            <a:chExt cx="812800" cy="275126"/>
          </a:xfrm>
        </p:grpSpPr>
        <p:sp>
          <p:nvSpPr>
            <p:cNvPr name="Freeform 5" id="5"/>
            <p:cNvSpPr/>
            <p:nvPr/>
          </p:nvSpPr>
          <p:spPr>
            <a:xfrm flipH="false" flipV="false" rot="0">
              <a:off x="0" y="0"/>
              <a:ext cx="812800" cy="275126"/>
            </a:xfrm>
            <a:custGeom>
              <a:avLst/>
              <a:gdLst/>
              <a:ahLst/>
              <a:cxnLst/>
              <a:rect r="r" b="b" t="t" l="l"/>
              <a:pathLst>
                <a:path h="275126" w="812800">
                  <a:moveTo>
                    <a:pt x="609600" y="0"/>
                  </a:moveTo>
                  <a:cubicBezTo>
                    <a:pt x="721824" y="0"/>
                    <a:pt x="812800" y="61589"/>
                    <a:pt x="812800" y="137563"/>
                  </a:cubicBezTo>
                  <a:cubicBezTo>
                    <a:pt x="812800" y="213537"/>
                    <a:pt x="721824" y="275126"/>
                    <a:pt x="609600" y="275126"/>
                  </a:cubicBezTo>
                  <a:lnTo>
                    <a:pt x="203200" y="275126"/>
                  </a:lnTo>
                  <a:cubicBezTo>
                    <a:pt x="90976" y="275126"/>
                    <a:pt x="0" y="213537"/>
                    <a:pt x="0" y="137563"/>
                  </a:cubicBezTo>
                  <a:cubicBezTo>
                    <a:pt x="0" y="61589"/>
                    <a:pt x="90976" y="0"/>
                    <a:pt x="203200" y="0"/>
                  </a:cubicBezTo>
                  <a:close/>
                </a:path>
              </a:pathLst>
            </a:custGeom>
            <a:solidFill>
              <a:srgbClr val="000000">
                <a:alpha val="0"/>
              </a:srgbClr>
            </a:solidFill>
            <a:ln w="123825" cap="sq">
              <a:solidFill>
                <a:srgbClr val="FFBD59"/>
              </a:solidFill>
              <a:prstDash val="solid"/>
              <a:miter/>
            </a:ln>
          </p:spPr>
        </p:sp>
        <p:sp>
          <p:nvSpPr>
            <p:cNvPr name="TextBox 6" id="6"/>
            <p:cNvSpPr txBox="true"/>
            <p:nvPr/>
          </p:nvSpPr>
          <p:spPr>
            <a:xfrm>
              <a:off x="0" y="-57150"/>
              <a:ext cx="812800" cy="332276"/>
            </a:xfrm>
            <a:prstGeom prst="rect">
              <a:avLst/>
            </a:prstGeom>
          </p:spPr>
          <p:txBody>
            <a:bodyPr anchor="ctr" rtlCol="false" tIns="50800" lIns="50800" bIns="50800" rIns="50800"/>
            <a:lstStyle/>
            <a:p>
              <a:pPr algn="ctr">
                <a:lnSpc>
                  <a:spcPts val="3779"/>
                </a:lnSpc>
              </a:pPr>
              <a:r>
                <a:rPr lang="en-US" sz="2699">
                  <a:solidFill>
                    <a:srgbClr val="000000"/>
                  </a:solidFill>
                  <a:latin typeface="Canva Sans"/>
                  <a:ea typeface="Canva Sans"/>
                  <a:cs typeface="Canva Sans"/>
                  <a:sym typeface="Canva Sans"/>
                </a:rPr>
                <a:t>Similarity (</a:t>
              </a:r>
              <a:r>
                <a:rPr lang="en-US" b="true" sz="2699">
                  <a:solidFill>
                    <a:srgbClr val="BE1931"/>
                  </a:solidFill>
                  <a:latin typeface="Canva Sans Bold"/>
                  <a:ea typeface="Canva Sans Bold"/>
                  <a:cs typeface="Canva Sans Bold"/>
                  <a:sym typeface="Canva Sans Bold"/>
                </a:rPr>
                <a:t>p1</a:t>
              </a:r>
              <a:r>
                <a:rPr lang="en-US" sz="2699">
                  <a:solidFill>
                    <a:srgbClr val="000000"/>
                  </a:solidFill>
                  <a:latin typeface="Canva Sans"/>
                  <a:ea typeface="Canva Sans"/>
                  <a:cs typeface="Canva Sans"/>
                  <a:sym typeface="Canva Sans"/>
                </a:rPr>
                <a:t>,</a:t>
              </a:r>
              <a:r>
                <a:rPr lang="en-US" b="true" sz="2699">
                  <a:solidFill>
                    <a:srgbClr val="BE1931"/>
                  </a:solidFill>
                  <a:latin typeface="Canva Sans Bold"/>
                  <a:ea typeface="Canva Sans Bold"/>
                  <a:cs typeface="Canva Sans Bold"/>
                  <a:sym typeface="Canva Sans Bold"/>
                </a:rPr>
                <a:t>p2</a:t>
              </a:r>
              <a:r>
                <a:rPr lang="en-US" sz="2699">
                  <a:solidFill>
                    <a:srgbClr val="000000"/>
                  </a:solidFill>
                  <a:latin typeface="Canva Sans"/>
                  <a:ea typeface="Canva Sans"/>
                  <a:cs typeface="Canva Sans"/>
                  <a:sym typeface="Canva Sans"/>
                </a:rPr>
                <a:t>)</a:t>
              </a:r>
            </a:p>
          </p:txBody>
        </p:sp>
      </p:grpSp>
      <p:grpSp>
        <p:nvGrpSpPr>
          <p:cNvPr name="Group 7" id="7"/>
          <p:cNvGrpSpPr/>
          <p:nvPr/>
        </p:nvGrpSpPr>
        <p:grpSpPr>
          <a:xfrm rot="0">
            <a:off x="615301" y="6662620"/>
            <a:ext cx="4607879" cy="1808087"/>
            <a:chOff x="0" y="0"/>
            <a:chExt cx="1010612" cy="396554"/>
          </a:xfrm>
        </p:grpSpPr>
        <p:sp>
          <p:nvSpPr>
            <p:cNvPr name="Freeform 8" id="8"/>
            <p:cNvSpPr/>
            <p:nvPr/>
          </p:nvSpPr>
          <p:spPr>
            <a:xfrm flipH="false" flipV="false" rot="0">
              <a:off x="0" y="0"/>
              <a:ext cx="1010612" cy="396554"/>
            </a:xfrm>
            <a:custGeom>
              <a:avLst/>
              <a:gdLst/>
              <a:ahLst/>
              <a:cxnLst/>
              <a:rect r="r" b="b" t="t" l="l"/>
              <a:pathLst>
                <a:path h="396554" w="1010612">
                  <a:moveTo>
                    <a:pt x="807412" y="0"/>
                  </a:moveTo>
                  <a:cubicBezTo>
                    <a:pt x="919636" y="0"/>
                    <a:pt x="1010612" y="88772"/>
                    <a:pt x="1010612" y="198277"/>
                  </a:cubicBezTo>
                  <a:cubicBezTo>
                    <a:pt x="1010612" y="307782"/>
                    <a:pt x="919636" y="396554"/>
                    <a:pt x="807412" y="396554"/>
                  </a:cubicBezTo>
                  <a:lnTo>
                    <a:pt x="203200" y="396554"/>
                  </a:lnTo>
                  <a:cubicBezTo>
                    <a:pt x="90976" y="396554"/>
                    <a:pt x="0" y="307782"/>
                    <a:pt x="0" y="198277"/>
                  </a:cubicBezTo>
                  <a:cubicBezTo>
                    <a:pt x="0" y="88772"/>
                    <a:pt x="90976" y="0"/>
                    <a:pt x="203200" y="0"/>
                  </a:cubicBezTo>
                  <a:close/>
                </a:path>
              </a:pathLst>
            </a:custGeom>
            <a:solidFill>
              <a:srgbClr val="000000">
                <a:alpha val="0"/>
              </a:srgbClr>
            </a:solidFill>
            <a:ln w="123825" cap="sq">
              <a:solidFill>
                <a:srgbClr val="FFA4D8"/>
              </a:solidFill>
              <a:prstDash val="solid"/>
              <a:miter/>
            </a:ln>
          </p:spPr>
        </p:sp>
        <p:sp>
          <p:nvSpPr>
            <p:cNvPr name="TextBox 9" id="9"/>
            <p:cNvSpPr txBox="true"/>
            <p:nvPr/>
          </p:nvSpPr>
          <p:spPr>
            <a:xfrm>
              <a:off x="0" y="-57150"/>
              <a:ext cx="1010612" cy="453704"/>
            </a:xfrm>
            <a:prstGeom prst="rect">
              <a:avLst/>
            </a:prstGeom>
          </p:spPr>
          <p:txBody>
            <a:bodyPr anchor="ctr" rtlCol="false" tIns="50800" lIns="50800" bIns="50800" rIns="50800"/>
            <a:lstStyle/>
            <a:p>
              <a:pPr algn="ctr">
                <a:lnSpc>
                  <a:spcPts val="3779"/>
                </a:lnSpc>
              </a:pPr>
            </a:p>
            <a:p>
              <a:pPr algn="ctr">
                <a:lnSpc>
                  <a:spcPts val="3779"/>
                </a:lnSpc>
              </a:pPr>
              <a:r>
                <a:rPr lang="en-US" sz="2699" b="true">
                  <a:solidFill>
                    <a:srgbClr val="FFA4D8"/>
                  </a:solidFill>
                  <a:latin typeface="Canva Sans Bold"/>
                  <a:ea typeface="Canva Sans Bold"/>
                  <a:cs typeface="Canva Sans Bold"/>
                  <a:sym typeface="Canva Sans Bold"/>
                </a:rPr>
                <a:t>w_img</a:t>
              </a:r>
              <a:r>
                <a:rPr lang="en-US" sz="2699">
                  <a:solidFill>
                    <a:srgbClr val="000000"/>
                  </a:solidFill>
                  <a:latin typeface="Canva Sans"/>
                  <a:ea typeface="Canva Sans"/>
                  <a:cs typeface="Canva Sans"/>
                  <a:sym typeface="Canva Sans"/>
                </a:rPr>
                <a:t> ∗ img_sim(p1,p2)</a:t>
              </a:r>
            </a:p>
            <a:p>
              <a:pPr algn="ctr">
                <a:lnSpc>
                  <a:spcPts val="3779"/>
                </a:lnSpc>
              </a:pPr>
            </a:p>
          </p:txBody>
        </p:sp>
      </p:grpSp>
      <p:grpSp>
        <p:nvGrpSpPr>
          <p:cNvPr name="Group 10" id="10"/>
          <p:cNvGrpSpPr/>
          <p:nvPr/>
        </p:nvGrpSpPr>
        <p:grpSpPr>
          <a:xfrm rot="0">
            <a:off x="6650826" y="6662620"/>
            <a:ext cx="4607879" cy="1808087"/>
            <a:chOff x="0" y="0"/>
            <a:chExt cx="1010612" cy="396554"/>
          </a:xfrm>
        </p:grpSpPr>
        <p:sp>
          <p:nvSpPr>
            <p:cNvPr name="Freeform 11" id="11"/>
            <p:cNvSpPr/>
            <p:nvPr/>
          </p:nvSpPr>
          <p:spPr>
            <a:xfrm flipH="false" flipV="false" rot="0">
              <a:off x="0" y="0"/>
              <a:ext cx="1010612" cy="396554"/>
            </a:xfrm>
            <a:custGeom>
              <a:avLst/>
              <a:gdLst/>
              <a:ahLst/>
              <a:cxnLst/>
              <a:rect r="r" b="b" t="t" l="l"/>
              <a:pathLst>
                <a:path h="396554" w="1010612">
                  <a:moveTo>
                    <a:pt x="807412" y="0"/>
                  </a:moveTo>
                  <a:cubicBezTo>
                    <a:pt x="919636" y="0"/>
                    <a:pt x="1010612" y="88772"/>
                    <a:pt x="1010612" y="198277"/>
                  </a:cubicBezTo>
                  <a:cubicBezTo>
                    <a:pt x="1010612" y="307782"/>
                    <a:pt x="919636" y="396554"/>
                    <a:pt x="807412" y="396554"/>
                  </a:cubicBezTo>
                  <a:lnTo>
                    <a:pt x="203200" y="396554"/>
                  </a:lnTo>
                  <a:cubicBezTo>
                    <a:pt x="90976" y="396554"/>
                    <a:pt x="0" y="307782"/>
                    <a:pt x="0" y="198277"/>
                  </a:cubicBezTo>
                  <a:cubicBezTo>
                    <a:pt x="0" y="88772"/>
                    <a:pt x="90976" y="0"/>
                    <a:pt x="203200" y="0"/>
                  </a:cubicBezTo>
                  <a:close/>
                </a:path>
              </a:pathLst>
            </a:custGeom>
            <a:solidFill>
              <a:srgbClr val="000000">
                <a:alpha val="0"/>
              </a:srgbClr>
            </a:solidFill>
            <a:ln w="123825" cap="sq">
              <a:solidFill>
                <a:srgbClr val="8C52FF"/>
              </a:solidFill>
              <a:prstDash val="solid"/>
              <a:miter/>
            </a:ln>
          </p:spPr>
        </p:sp>
        <p:sp>
          <p:nvSpPr>
            <p:cNvPr name="TextBox 12" id="12"/>
            <p:cNvSpPr txBox="true"/>
            <p:nvPr/>
          </p:nvSpPr>
          <p:spPr>
            <a:xfrm>
              <a:off x="0" y="-57150"/>
              <a:ext cx="1010612" cy="453704"/>
            </a:xfrm>
            <a:prstGeom prst="rect">
              <a:avLst/>
            </a:prstGeom>
          </p:spPr>
          <p:txBody>
            <a:bodyPr anchor="ctr" rtlCol="false" tIns="50800" lIns="50800" bIns="50800" rIns="50800"/>
            <a:lstStyle/>
            <a:p>
              <a:pPr algn="ctr">
                <a:lnSpc>
                  <a:spcPts val="3779"/>
                </a:lnSpc>
              </a:pPr>
              <a:r>
                <a:rPr lang="en-US" b="true" sz="2699">
                  <a:solidFill>
                    <a:srgbClr val="8C52FF"/>
                  </a:solidFill>
                  <a:latin typeface="Canva Sans Bold"/>
                  <a:ea typeface="Canva Sans Bold"/>
                  <a:cs typeface="Canva Sans Bold"/>
                  <a:sym typeface="Canva Sans Bold"/>
                </a:rPr>
                <a:t>w_txt</a:t>
              </a:r>
              <a:r>
                <a:rPr lang="en-US" sz="2699">
                  <a:solidFill>
                    <a:srgbClr val="8C52FF"/>
                  </a:solidFill>
                  <a:latin typeface="Canva Sans"/>
                  <a:ea typeface="Canva Sans"/>
                  <a:cs typeface="Canva Sans"/>
                  <a:sym typeface="Canva Sans"/>
                </a:rPr>
                <a:t> </a:t>
              </a:r>
              <a:r>
                <a:rPr lang="en-US" sz="2699">
                  <a:solidFill>
                    <a:srgbClr val="000000"/>
                  </a:solidFill>
                  <a:latin typeface="Canva Sans"/>
                  <a:ea typeface="Canva Sans"/>
                  <a:cs typeface="Canva Sans"/>
                  <a:sym typeface="Canva Sans"/>
                </a:rPr>
                <a:t>∗ txt_sim(p1, p2)</a:t>
              </a:r>
            </a:p>
          </p:txBody>
        </p:sp>
      </p:grpSp>
      <p:grpSp>
        <p:nvGrpSpPr>
          <p:cNvPr name="Group 13" id="13"/>
          <p:cNvGrpSpPr/>
          <p:nvPr/>
        </p:nvGrpSpPr>
        <p:grpSpPr>
          <a:xfrm rot="0">
            <a:off x="12689172" y="6662620"/>
            <a:ext cx="5082574" cy="1808087"/>
            <a:chOff x="0" y="0"/>
            <a:chExt cx="1114723" cy="396554"/>
          </a:xfrm>
        </p:grpSpPr>
        <p:sp>
          <p:nvSpPr>
            <p:cNvPr name="Freeform 14" id="14"/>
            <p:cNvSpPr/>
            <p:nvPr/>
          </p:nvSpPr>
          <p:spPr>
            <a:xfrm flipH="false" flipV="false" rot="0">
              <a:off x="0" y="0"/>
              <a:ext cx="1114723" cy="396554"/>
            </a:xfrm>
            <a:custGeom>
              <a:avLst/>
              <a:gdLst/>
              <a:ahLst/>
              <a:cxnLst/>
              <a:rect r="r" b="b" t="t" l="l"/>
              <a:pathLst>
                <a:path h="396554" w="1114723">
                  <a:moveTo>
                    <a:pt x="911523" y="0"/>
                  </a:moveTo>
                  <a:cubicBezTo>
                    <a:pt x="1023747" y="0"/>
                    <a:pt x="1114723" y="88772"/>
                    <a:pt x="1114723" y="198277"/>
                  </a:cubicBezTo>
                  <a:cubicBezTo>
                    <a:pt x="1114723" y="307782"/>
                    <a:pt x="1023747" y="396554"/>
                    <a:pt x="911523" y="396554"/>
                  </a:cubicBezTo>
                  <a:lnTo>
                    <a:pt x="203200" y="396554"/>
                  </a:lnTo>
                  <a:cubicBezTo>
                    <a:pt x="90976" y="396554"/>
                    <a:pt x="0" y="307782"/>
                    <a:pt x="0" y="198277"/>
                  </a:cubicBezTo>
                  <a:cubicBezTo>
                    <a:pt x="0" y="88772"/>
                    <a:pt x="90976" y="0"/>
                    <a:pt x="203200" y="0"/>
                  </a:cubicBezTo>
                  <a:close/>
                </a:path>
              </a:pathLst>
            </a:custGeom>
            <a:solidFill>
              <a:srgbClr val="000000">
                <a:alpha val="0"/>
              </a:srgbClr>
            </a:solidFill>
            <a:ln w="123825" cap="sq">
              <a:solidFill>
                <a:srgbClr val="00B7FF"/>
              </a:solidFill>
              <a:prstDash val="solid"/>
              <a:miter/>
            </a:ln>
          </p:spPr>
        </p:sp>
        <p:sp>
          <p:nvSpPr>
            <p:cNvPr name="TextBox 15" id="15"/>
            <p:cNvSpPr txBox="true"/>
            <p:nvPr/>
          </p:nvSpPr>
          <p:spPr>
            <a:xfrm>
              <a:off x="0" y="-57150"/>
              <a:ext cx="1114723" cy="453704"/>
            </a:xfrm>
            <a:prstGeom prst="rect">
              <a:avLst/>
            </a:prstGeom>
          </p:spPr>
          <p:txBody>
            <a:bodyPr anchor="ctr" rtlCol="false" tIns="50800" lIns="50800" bIns="50800" rIns="50800"/>
            <a:lstStyle/>
            <a:p>
              <a:pPr algn="ctr">
                <a:lnSpc>
                  <a:spcPts val="3779"/>
                </a:lnSpc>
              </a:pPr>
              <a:r>
                <a:rPr lang="en-US" b="true" sz="2699">
                  <a:solidFill>
                    <a:srgbClr val="00B7FF"/>
                  </a:solidFill>
                  <a:latin typeface="Canva Sans Bold"/>
                  <a:ea typeface="Canva Sans Bold"/>
                  <a:cs typeface="Canva Sans Bold"/>
                  <a:sym typeface="Canva Sans Bold"/>
                </a:rPr>
                <a:t> </a:t>
              </a:r>
              <a:r>
                <a:rPr lang="en-US" b="true" sz="2699">
                  <a:solidFill>
                    <a:srgbClr val="00B7FF"/>
                  </a:solidFill>
                  <a:latin typeface="Canva Sans Bold"/>
                  <a:ea typeface="Canva Sans Bold"/>
                  <a:cs typeface="Canva Sans Bold"/>
                  <a:sym typeface="Canva Sans Bold"/>
                </a:rPr>
                <a:t>w_color</a:t>
              </a:r>
              <a:r>
                <a:rPr lang="en-US" sz="2699">
                  <a:solidFill>
                    <a:srgbClr val="000000"/>
                  </a:solidFill>
                  <a:latin typeface="Canva Sans"/>
                  <a:ea typeface="Canva Sans"/>
                  <a:cs typeface="Canva Sans"/>
                  <a:sym typeface="Canva Sans"/>
                </a:rPr>
                <a:t> ∗ color_sim(p1, p2)</a:t>
              </a:r>
            </a:p>
          </p:txBody>
        </p:sp>
      </p:grpSp>
      <p:sp>
        <p:nvSpPr>
          <p:cNvPr name="Freeform 16" id="16"/>
          <p:cNvSpPr/>
          <p:nvPr/>
        </p:nvSpPr>
        <p:spPr>
          <a:xfrm flipH="false" flipV="false" rot="0">
            <a:off x="4856319" y="4794088"/>
            <a:ext cx="698825" cy="698825"/>
          </a:xfrm>
          <a:custGeom>
            <a:avLst/>
            <a:gdLst/>
            <a:ahLst/>
            <a:cxnLst/>
            <a:rect r="r" b="b" t="t" l="l"/>
            <a:pathLst>
              <a:path h="698825" w="698825">
                <a:moveTo>
                  <a:pt x="0" y="0"/>
                </a:moveTo>
                <a:lnTo>
                  <a:pt x="698825" y="0"/>
                </a:lnTo>
                <a:lnTo>
                  <a:pt x="698825" y="698824"/>
                </a:lnTo>
                <a:lnTo>
                  <a:pt x="0" y="698824"/>
                </a:lnTo>
                <a:lnTo>
                  <a:pt x="0" y="0"/>
                </a:lnTo>
                <a:close/>
              </a:path>
            </a:pathLst>
          </a:custGeom>
          <a:blipFill>
            <a:blip r:embed="rId5"/>
            <a:stretch>
              <a:fillRect l="0" t="0" r="0" b="0"/>
            </a:stretch>
          </a:blipFill>
        </p:spPr>
      </p:sp>
      <p:sp>
        <p:nvSpPr>
          <p:cNvPr name="Freeform 17" id="17"/>
          <p:cNvSpPr/>
          <p:nvPr/>
        </p:nvSpPr>
        <p:spPr>
          <a:xfrm flipH="false" flipV="false" rot="0">
            <a:off x="5555144" y="7184804"/>
            <a:ext cx="763718" cy="763718"/>
          </a:xfrm>
          <a:custGeom>
            <a:avLst/>
            <a:gdLst/>
            <a:ahLst/>
            <a:cxnLst/>
            <a:rect r="r" b="b" t="t" l="l"/>
            <a:pathLst>
              <a:path h="763718" w="763718">
                <a:moveTo>
                  <a:pt x="0" y="0"/>
                </a:moveTo>
                <a:lnTo>
                  <a:pt x="763718" y="0"/>
                </a:lnTo>
                <a:lnTo>
                  <a:pt x="763718" y="763718"/>
                </a:lnTo>
                <a:lnTo>
                  <a:pt x="0" y="763718"/>
                </a:lnTo>
                <a:lnTo>
                  <a:pt x="0" y="0"/>
                </a:lnTo>
                <a:close/>
              </a:path>
            </a:pathLst>
          </a:custGeom>
          <a:blipFill>
            <a:blip r:embed="rId6"/>
            <a:stretch>
              <a:fillRect l="0" t="0" r="0" b="0"/>
            </a:stretch>
          </a:blipFill>
        </p:spPr>
      </p:sp>
      <p:sp>
        <p:nvSpPr>
          <p:cNvPr name="Freeform 18" id="18"/>
          <p:cNvSpPr/>
          <p:nvPr/>
        </p:nvSpPr>
        <p:spPr>
          <a:xfrm flipH="false" flipV="false" rot="0">
            <a:off x="11592080" y="7184804"/>
            <a:ext cx="763718" cy="763718"/>
          </a:xfrm>
          <a:custGeom>
            <a:avLst/>
            <a:gdLst/>
            <a:ahLst/>
            <a:cxnLst/>
            <a:rect r="r" b="b" t="t" l="l"/>
            <a:pathLst>
              <a:path h="763718" w="763718">
                <a:moveTo>
                  <a:pt x="0" y="0"/>
                </a:moveTo>
                <a:lnTo>
                  <a:pt x="763717" y="0"/>
                </a:lnTo>
                <a:lnTo>
                  <a:pt x="763717" y="763718"/>
                </a:lnTo>
                <a:lnTo>
                  <a:pt x="0" y="763718"/>
                </a:lnTo>
                <a:lnTo>
                  <a:pt x="0" y="0"/>
                </a:lnTo>
                <a:close/>
              </a:path>
            </a:pathLst>
          </a:custGeom>
          <a:blipFill>
            <a:blip r:embed="rId6"/>
            <a:stretch>
              <a:fillRect l="0" t="0" r="0" b="0"/>
            </a:stretch>
          </a:blipFill>
        </p:spPr>
      </p:sp>
      <p:sp>
        <p:nvSpPr>
          <p:cNvPr name="TextBox 19" id="19"/>
          <p:cNvSpPr txBox="true"/>
          <p:nvPr/>
        </p:nvSpPr>
        <p:spPr>
          <a:xfrm rot="0">
            <a:off x="615301" y="472535"/>
            <a:ext cx="14222039" cy="729488"/>
          </a:xfrm>
          <a:prstGeom prst="rect">
            <a:avLst/>
          </a:prstGeom>
        </p:spPr>
        <p:txBody>
          <a:bodyPr anchor="t" rtlCol="false" tIns="0" lIns="0" bIns="0" rIns="0">
            <a:spAutoFit/>
          </a:bodyPr>
          <a:lstStyle/>
          <a:p>
            <a:pPr algn="l" marL="0" indent="0" lvl="0">
              <a:lnSpc>
                <a:spcPts val="5992"/>
              </a:lnSpc>
              <a:spcBef>
                <a:spcPct val="0"/>
              </a:spcBef>
            </a:pPr>
            <a:r>
              <a:rPr lang="en-US" sz="4280" spc="119">
                <a:solidFill>
                  <a:srgbClr val="000000"/>
                </a:solidFill>
                <a:latin typeface="League Spartan"/>
                <a:ea typeface="League Spartan"/>
                <a:cs typeface="League Spartan"/>
                <a:sym typeface="League Spartan"/>
              </a:rPr>
              <a:t>MULTIMODAL SCORE</a:t>
            </a:r>
          </a:p>
        </p:txBody>
      </p:sp>
      <p:sp>
        <p:nvSpPr>
          <p:cNvPr name="TextBox 20" id="20"/>
          <p:cNvSpPr txBox="true"/>
          <p:nvPr/>
        </p:nvSpPr>
        <p:spPr>
          <a:xfrm rot="0">
            <a:off x="2001785" y="2516421"/>
            <a:ext cx="14222039" cy="531488"/>
          </a:xfrm>
          <a:prstGeom prst="rect">
            <a:avLst/>
          </a:prstGeom>
        </p:spPr>
        <p:txBody>
          <a:bodyPr anchor="t" rtlCol="false" tIns="0" lIns="0" bIns="0" rIns="0">
            <a:spAutoFit/>
          </a:bodyPr>
          <a:lstStyle/>
          <a:p>
            <a:pPr algn="l" marL="0" indent="0" lvl="0">
              <a:lnSpc>
                <a:spcPts val="4305"/>
              </a:lnSpc>
              <a:spcBef>
                <a:spcPct val="0"/>
              </a:spcBef>
            </a:pPr>
            <a:r>
              <a:rPr lang="en-US" sz="3075" spc="86">
                <a:solidFill>
                  <a:srgbClr val="000000"/>
                </a:solidFill>
                <a:latin typeface="League Spartan"/>
                <a:ea typeface="League Spartan"/>
                <a:cs typeface="League Spartan"/>
                <a:sym typeface="League Spartan"/>
              </a:rPr>
              <a:t>APPROACH:</a:t>
            </a:r>
          </a:p>
        </p:txBody>
      </p:sp>
      <p:sp>
        <p:nvSpPr>
          <p:cNvPr name="TextBox 21" id="2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grpSp>
        <p:nvGrpSpPr>
          <p:cNvPr name="Group 22" id="22"/>
          <p:cNvGrpSpPr/>
          <p:nvPr/>
        </p:nvGrpSpPr>
        <p:grpSpPr>
          <a:xfrm rot="0">
            <a:off x="13217370" y="429483"/>
            <a:ext cx="4041930" cy="3819818"/>
            <a:chOff x="0" y="0"/>
            <a:chExt cx="5389240" cy="5093091"/>
          </a:xfrm>
        </p:grpSpPr>
        <p:sp>
          <p:nvSpPr>
            <p:cNvPr name="Freeform 23" id="23"/>
            <p:cNvSpPr/>
            <p:nvPr/>
          </p:nvSpPr>
          <p:spPr>
            <a:xfrm flipH="false" flipV="false" rot="0">
              <a:off x="141758" y="0"/>
              <a:ext cx="4991229" cy="5093091"/>
            </a:xfrm>
            <a:custGeom>
              <a:avLst/>
              <a:gdLst/>
              <a:ahLst/>
              <a:cxnLst/>
              <a:rect r="r" b="b" t="t" l="l"/>
              <a:pathLst>
                <a:path h="5093091" w="4991229">
                  <a:moveTo>
                    <a:pt x="0" y="0"/>
                  </a:moveTo>
                  <a:lnTo>
                    <a:pt x="4991229" y="0"/>
                  </a:lnTo>
                  <a:lnTo>
                    <a:pt x="4991229" y="5093091"/>
                  </a:lnTo>
                  <a:lnTo>
                    <a:pt x="0" y="5093091"/>
                  </a:lnTo>
                  <a:lnTo>
                    <a:pt x="0" y="0"/>
                  </a:lnTo>
                  <a:close/>
                </a:path>
              </a:pathLst>
            </a:custGeom>
            <a:blipFill>
              <a:blip r:embed="rId7"/>
              <a:stretch>
                <a:fillRect l="0" t="0" r="0" b="0"/>
              </a:stretch>
            </a:blipFill>
          </p:spPr>
        </p:sp>
        <p:sp>
          <p:nvSpPr>
            <p:cNvPr name="TextBox 24" id="24"/>
            <p:cNvSpPr txBox="true"/>
            <p:nvPr/>
          </p:nvSpPr>
          <p:spPr>
            <a:xfrm rot="0">
              <a:off x="0" y="868277"/>
              <a:ext cx="5389240" cy="758810"/>
            </a:xfrm>
            <a:prstGeom prst="rect">
              <a:avLst/>
            </a:prstGeom>
          </p:spPr>
          <p:txBody>
            <a:bodyPr anchor="t" rtlCol="false" tIns="0" lIns="0" bIns="0" rIns="0">
              <a:spAutoFit/>
            </a:bodyPr>
            <a:lstStyle/>
            <a:p>
              <a:pPr algn="ctr">
                <a:lnSpc>
                  <a:spcPts val="4706"/>
                </a:lnSpc>
              </a:pPr>
              <a:r>
                <a:rPr lang="en-US" sz="3361" b="true">
                  <a:solidFill>
                    <a:srgbClr val="FFA4D8"/>
                  </a:solidFill>
                  <a:latin typeface="Canva Sans Bold"/>
                  <a:ea typeface="Canva Sans Bold"/>
                  <a:cs typeface="Canva Sans Bold"/>
                  <a:sym typeface="Canva Sans Bold"/>
                </a:rPr>
                <a:t>w_img = 60%</a:t>
              </a:r>
            </a:p>
          </p:txBody>
        </p:sp>
        <p:sp>
          <p:nvSpPr>
            <p:cNvPr name="TextBox 25" id="25"/>
            <p:cNvSpPr txBox="true"/>
            <p:nvPr/>
          </p:nvSpPr>
          <p:spPr>
            <a:xfrm rot="0">
              <a:off x="0" y="2042833"/>
              <a:ext cx="5389240" cy="754990"/>
            </a:xfrm>
            <a:prstGeom prst="rect">
              <a:avLst/>
            </a:prstGeom>
          </p:spPr>
          <p:txBody>
            <a:bodyPr anchor="t" rtlCol="false" tIns="0" lIns="0" bIns="0" rIns="0">
              <a:spAutoFit/>
            </a:bodyPr>
            <a:lstStyle/>
            <a:p>
              <a:pPr algn="ctr">
                <a:lnSpc>
                  <a:spcPts val="4706"/>
                </a:lnSpc>
              </a:pPr>
              <a:r>
                <a:rPr lang="en-US" sz="3361" b="true">
                  <a:solidFill>
                    <a:srgbClr val="8C52FF"/>
                  </a:solidFill>
                  <a:latin typeface="Canva Sans Bold"/>
                  <a:ea typeface="Canva Sans Bold"/>
                  <a:cs typeface="Canva Sans Bold"/>
                  <a:sym typeface="Canva Sans Bold"/>
                </a:rPr>
                <a:t>w_text = 10%</a:t>
              </a:r>
            </a:p>
          </p:txBody>
        </p:sp>
        <p:sp>
          <p:nvSpPr>
            <p:cNvPr name="TextBox 26" id="26"/>
            <p:cNvSpPr txBox="true"/>
            <p:nvPr/>
          </p:nvSpPr>
          <p:spPr>
            <a:xfrm rot="0">
              <a:off x="0" y="3217389"/>
              <a:ext cx="5389240" cy="754990"/>
            </a:xfrm>
            <a:prstGeom prst="rect">
              <a:avLst/>
            </a:prstGeom>
          </p:spPr>
          <p:txBody>
            <a:bodyPr anchor="t" rtlCol="false" tIns="0" lIns="0" bIns="0" rIns="0">
              <a:spAutoFit/>
            </a:bodyPr>
            <a:lstStyle/>
            <a:p>
              <a:pPr algn="ctr">
                <a:lnSpc>
                  <a:spcPts val="4706"/>
                </a:lnSpc>
              </a:pPr>
              <a:r>
                <a:rPr lang="en-US" sz="3361" b="true">
                  <a:solidFill>
                    <a:srgbClr val="00B7FF"/>
                  </a:solidFill>
                  <a:latin typeface="Canva Sans Bold"/>
                  <a:ea typeface="Canva Sans Bold"/>
                  <a:cs typeface="Canva Sans Bold"/>
                  <a:sym typeface="Canva Sans Bold"/>
                </a:rPr>
                <a:t>w_color = 30%</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5301" y="1441900"/>
            <a:ext cx="2772968" cy="312589"/>
          </a:xfrm>
          <a:custGeom>
            <a:avLst/>
            <a:gdLst/>
            <a:ahLst/>
            <a:cxnLst/>
            <a:rect r="r" b="b" t="t" l="l"/>
            <a:pathLst>
              <a:path h="312589" w="2772968">
                <a:moveTo>
                  <a:pt x="0" y="0"/>
                </a:moveTo>
                <a:lnTo>
                  <a:pt x="2772969" y="0"/>
                </a:lnTo>
                <a:lnTo>
                  <a:pt x="2772969" y="312590"/>
                </a:lnTo>
                <a:lnTo>
                  <a:pt x="0" y="312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5926" y="2288559"/>
            <a:ext cx="966469" cy="1053886"/>
          </a:xfrm>
          <a:custGeom>
            <a:avLst/>
            <a:gdLst/>
            <a:ahLst/>
            <a:cxnLst/>
            <a:rect r="r" b="b" t="t" l="l"/>
            <a:pathLst>
              <a:path h="1053886" w="966469">
                <a:moveTo>
                  <a:pt x="0" y="0"/>
                </a:moveTo>
                <a:lnTo>
                  <a:pt x="966468" y="0"/>
                </a:lnTo>
                <a:lnTo>
                  <a:pt x="966468" y="1053886"/>
                </a:lnTo>
                <a:lnTo>
                  <a:pt x="0" y="1053886"/>
                </a:lnTo>
                <a:lnTo>
                  <a:pt x="0" y="0"/>
                </a:lnTo>
                <a:close/>
              </a:path>
            </a:pathLst>
          </a:custGeom>
          <a:blipFill>
            <a:blip r:embed="rId4"/>
            <a:stretch>
              <a:fillRect l="-5027" t="0" r="-5027" b="0"/>
            </a:stretch>
          </a:blipFill>
        </p:spPr>
      </p:sp>
      <p:grpSp>
        <p:nvGrpSpPr>
          <p:cNvPr name="Group 4" id="4"/>
          <p:cNvGrpSpPr/>
          <p:nvPr/>
        </p:nvGrpSpPr>
        <p:grpSpPr>
          <a:xfrm rot="0">
            <a:off x="615301" y="4516281"/>
            <a:ext cx="3705958" cy="1254437"/>
            <a:chOff x="0" y="0"/>
            <a:chExt cx="812800" cy="275126"/>
          </a:xfrm>
        </p:grpSpPr>
        <p:sp>
          <p:nvSpPr>
            <p:cNvPr name="Freeform 5" id="5"/>
            <p:cNvSpPr/>
            <p:nvPr/>
          </p:nvSpPr>
          <p:spPr>
            <a:xfrm flipH="false" flipV="false" rot="0">
              <a:off x="0" y="0"/>
              <a:ext cx="812800" cy="275126"/>
            </a:xfrm>
            <a:custGeom>
              <a:avLst/>
              <a:gdLst/>
              <a:ahLst/>
              <a:cxnLst/>
              <a:rect r="r" b="b" t="t" l="l"/>
              <a:pathLst>
                <a:path h="275126" w="812800">
                  <a:moveTo>
                    <a:pt x="609600" y="0"/>
                  </a:moveTo>
                  <a:cubicBezTo>
                    <a:pt x="721824" y="0"/>
                    <a:pt x="812800" y="61589"/>
                    <a:pt x="812800" y="137563"/>
                  </a:cubicBezTo>
                  <a:cubicBezTo>
                    <a:pt x="812800" y="213537"/>
                    <a:pt x="721824" y="275126"/>
                    <a:pt x="609600" y="275126"/>
                  </a:cubicBezTo>
                  <a:lnTo>
                    <a:pt x="203200" y="275126"/>
                  </a:lnTo>
                  <a:cubicBezTo>
                    <a:pt x="90976" y="275126"/>
                    <a:pt x="0" y="213537"/>
                    <a:pt x="0" y="137563"/>
                  </a:cubicBezTo>
                  <a:cubicBezTo>
                    <a:pt x="0" y="61589"/>
                    <a:pt x="90976" y="0"/>
                    <a:pt x="203200" y="0"/>
                  </a:cubicBezTo>
                  <a:close/>
                </a:path>
              </a:pathLst>
            </a:custGeom>
            <a:solidFill>
              <a:srgbClr val="000000">
                <a:alpha val="0"/>
              </a:srgbClr>
            </a:solidFill>
            <a:ln w="123825" cap="sq">
              <a:solidFill>
                <a:srgbClr val="FFBD59"/>
              </a:solidFill>
              <a:prstDash val="solid"/>
              <a:miter/>
            </a:ln>
          </p:spPr>
        </p:sp>
        <p:sp>
          <p:nvSpPr>
            <p:cNvPr name="TextBox 6" id="6"/>
            <p:cNvSpPr txBox="true"/>
            <p:nvPr/>
          </p:nvSpPr>
          <p:spPr>
            <a:xfrm>
              <a:off x="0" y="-57150"/>
              <a:ext cx="812800" cy="332276"/>
            </a:xfrm>
            <a:prstGeom prst="rect">
              <a:avLst/>
            </a:prstGeom>
          </p:spPr>
          <p:txBody>
            <a:bodyPr anchor="ctr" rtlCol="false" tIns="50800" lIns="50800" bIns="50800" rIns="50800"/>
            <a:lstStyle/>
            <a:p>
              <a:pPr algn="ctr">
                <a:lnSpc>
                  <a:spcPts val="3779"/>
                </a:lnSpc>
              </a:pPr>
              <a:r>
                <a:rPr lang="en-US" sz="2699">
                  <a:solidFill>
                    <a:srgbClr val="000000"/>
                  </a:solidFill>
                  <a:latin typeface="Canva Sans"/>
                  <a:ea typeface="Canva Sans"/>
                  <a:cs typeface="Canva Sans"/>
                  <a:sym typeface="Canva Sans"/>
                </a:rPr>
                <a:t>Similarity (</a:t>
              </a:r>
              <a:r>
                <a:rPr lang="en-US" b="true" sz="2699">
                  <a:solidFill>
                    <a:srgbClr val="BE1931"/>
                  </a:solidFill>
                  <a:latin typeface="Canva Sans Bold"/>
                  <a:ea typeface="Canva Sans Bold"/>
                  <a:cs typeface="Canva Sans Bold"/>
                  <a:sym typeface="Canva Sans Bold"/>
                </a:rPr>
                <a:t>p1</a:t>
              </a:r>
              <a:r>
                <a:rPr lang="en-US" sz="2699">
                  <a:solidFill>
                    <a:srgbClr val="000000"/>
                  </a:solidFill>
                  <a:latin typeface="Canva Sans"/>
                  <a:ea typeface="Canva Sans"/>
                  <a:cs typeface="Canva Sans"/>
                  <a:sym typeface="Canva Sans"/>
                </a:rPr>
                <a:t>,</a:t>
              </a:r>
              <a:r>
                <a:rPr lang="en-US" b="true" sz="2699">
                  <a:solidFill>
                    <a:srgbClr val="BE1931"/>
                  </a:solidFill>
                  <a:latin typeface="Canva Sans Bold"/>
                  <a:ea typeface="Canva Sans Bold"/>
                  <a:cs typeface="Canva Sans Bold"/>
                  <a:sym typeface="Canva Sans Bold"/>
                </a:rPr>
                <a:t>p2</a:t>
              </a:r>
              <a:r>
                <a:rPr lang="en-US" sz="2699">
                  <a:solidFill>
                    <a:srgbClr val="000000"/>
                  </a:solidFill>
                  <a:latin typeface="Canva Sans"/>
                  <a:ea typeface="Canva Sans"/>
                  <a:cs typeface="Canva Sans"/>
                  <a:sym typeface="Canva Sans"/>
                </a:rPr>
                <a:t>)</a:t>
              </a:r>
            </a:p>
          </p:txBody>
        </p:sp>
      </p:grpSp>
      <p:grpSp>
        <p:nvGrpSpPr>
          <p:cNvPr name="Group 7" id="7"/>
          <p:cNvGrpSpPr/>
          <p:nvPr/>
        </p:nvGrpSpPr>
        <p:grpSpPr>
          <a:xfrm rot="0">
            <a:off x="615301" y="6662620"/>
            <a:ext cx="4607879" cy="1808087"/>
            <a:chOff x="0" y="0"/>
            <a:chExt cx="1010612" cy="396554"/>
          </a:xfrm>
        </p:grpSpPr>
        <p:sp>
          <p:nvSpPr>
            <p:cNvPr name="Freeform 8" id="8"/>
            <p:cNvSpPr/>
            <p:nvPr/>
          </p:nvSpPr>
          <p:spPr>
            <a:xfrm flipH="false" flipV="false" rot="0">
              <a:off x="0" y="0"/>
              <a:ext cx="1010612" cy="396554"/>
            </a:xfrm>
            <a:custGeom>
              <a:avLst/>
              <a:gdLst/>
              <a:ahLst/>
              <a:cxnLst/>
              <a:rect r="r" b="b" t="t" l="l"/>
              <a:pathLst>
                <a:path h="396554" w="1010612">
                  <a:moveTo>
                    <a:pt x="807412" y="0"/>
                  </a:moveTo>
                  <a:cubicBezTo>
                    <a:pt x="919636" y="0"/>
                    <a:pt x="1010612" y="88772"/>
                    <a:pt x="1010612" y="198277"/>
                  </a:cubicBezTo>
                  <a:cubicBezTo>
                    <a:pt x="1010612" y="307782"/>
                    <a:pt x="919636" y="396554"/>
                    <a:pt x="807412" y="396554"/>
                  </a:cubicBezTo>
                  <a:lnTo>
                    <a:pt x="203200" y="396554"/>
                  </a:lnTo>
                  <a:cubicBezTo>
                    <a:pt x="90976" y="396554"/>
                    <a:pt x="0" y="307782"/>
                    <a:pt x="0" y="198277"/>
                  </a:cubicBezTo>
                  <a:cubicBezTo>
                    <a:pt x="0" y="88772"/>
                    <a:pt x="90976" y="0"/>
                    <a:pt x="203200" y="0"/>
                  </a:cubicBezTo>
                  <a:close/>
                </a:path>
              </a:pathLst>
            </a:custGeom>
            <a:solidFill>
              <a:srgbClr val="000000">
                <a:alpha val="0"/>
              </a:srgbClr>
            </a:solidFill>
            <a:ln w="123825" cap="sq">
              <a:solidFill>
                <a:srgbClr val="FFA4D8"/>
              </a:solidFill>
              <a:prstDash val="solid"/>
              <a:miter/>
            </a:ln>
          </p:spPr>
        </p:sp>
        <p:sp>
          <p:nvSpPr>
            <p:cNvPr name="TextBox 9" id="9"/>
            <p:cNvSpPr txBox="true"/>
            <p:nvPr/>
          </p:nvSpPr>
          <p:spPr>
            <a:xfrm>
              <a:off x="0" y="-57150"/>
              <a:ext cx="1010612" cy="453704"/>
            </a:xfrm>
            <a:prstGeom prst="rect">
              <a:avLst/>
            </a:prstGeom>
          </p:spPr>
          <p:txBody>
            <a:bodyPr anchor="ctr" rtlCol="false" tIns="50800" lIns="50800" bIns="50800" rIns="50800"/>
            <a:lstStyle/>
            <a:p>
              <a:pPr algn="ctr">
                <a:lnSpc>
                  <a:spcPts val="3779"/>
                </a:lnSpc>
              </a:pPr>
            </a:p>
            <a:p>
              <a:pPr algn="ctr">
                <a:lnSpc>
                  <a:spcPts val="3779"/>
                </a:lnSpc>
              </a:pPr>
              <a:r>
                <a:rPr lang="en-US" sz="2699" b="true">
                  <a:solidFill>
                    <a:srgbClr val="FFA4D8"/>
                  </a:solidFill>
                  <a:latin typeface="Canva Sans Bold"/>
                  <a:ea typeface="Canva Sans Bold"/>
                  <a:cs typeface="Canva Sans Bold"/>
                  <a:sym typeface="Canva Sans Bold"/>
                </a:rPr>
                <a:t>w_img</a:t>
              </a:r>
              <a:r>
                <a:rPr lang="en-US" sz="2699">
                  <a:solidFill>
                    <a:srgbClr val="000000"/>
                  </a:solidFill>
                  <a:latin typeface="Canva Sans"/>
                  <a:ea typeface="Canva Sans"/>
                  <a:cs typeface="Canva Sans"/>
                  <a:sym typeface="Canva Sans"/>
                </a:rPr>
                <a:t> ∗ img_sim(p1,p2)</a:t>
              </a:r>
            </a:p>
            <a:p>
              <a:pPr algn="ctr">
                <a:lnSpc>
                  <a:spcPts val="3779"/>
                </a:lnSpc>
              </a:pPr>
            </a:p>
          </p:txBody>
        </p:sp>
      </p:grpSp>
      <p:grpSp>
        <p:nvGrpSpPr>
          <p:cNvPr name="Group 10" id="10"/>
          <p:cNvGrpSpPr/>
          <p:nvPr/>
        </p:nvGrpSpPr>
        <p:grpSpPr>
          <a:xfrm rot="0">
            <a:off x="6631776" y="6662620"/>
            <a:ext cx="4607879" cy="1808087"/>
            <a:chOff x="0" y="0"/>
            <a:chExt cx="1010612" cy="396554"/>
          </a:xfrm>
        </p:grpSpPr>
        <p:sp>
          <p:nvSpPr>
            <p:cNvPr name="Freeform 11" id="11"/>
            <p:cNvSpPr/>
            <p:nvPr/>
          </p:nvSpPr>
          <p:spPr>
            <a:xfrm flipH="false" flipV="false" rot="0">
              <a:off x="0" y="0"/>
              <a:ext cx="1010612" cy="396554"/>
            </a:xfrm>
            <a:custGeom>
              <a:avLst/>
              <a:gdLst/>
              <a:ahLst/>
              <a:cxnLst/>
              <a:rect r="r" b="b" t="t" l="l"/>
              <a:pathLst>
                <a:path h="396554" w="1010612">
                  <a:moveTo>
                    <a:pt x="807412" y="0"/>
                  </a:moveTo>
                  <a:cubicBezTo>
                    <a:pt x="919636" y="0"/>
                    <a:pt x="1010612" y="88772"/>
                    <a:pt x="1010612" y="198277"/>
                  </a:cubicBezTo>
                  <a:cubicBezTo>
                    <a:pt x="1010612" y="307782"/>
                    <a:pt x="919636" y="396554"/>
                    <a:pt x="807412" y="396554"/>
                  </a:cubicBezTo>
                  <a:lnTo>
                    <a:pt x="203200" y="396554"/>
                  </a:lnTo>
                  <a:cubicBezTo>
                    <a:pt x="90976" y="396554"/>
                    <a:pt x="0" y="307782"/>
                    <a:pt x="0" y="198277"/>
                  </a:cubicBezTo>
                  <a:cubicBezTo>
                    <a:pt x="0" y="88772"/>
                    <a:pt x="90976" y="0"/>
                    <a:pt x="203200" y="0"/>
                  </a:cubicBezTo>
                  <a:close/>
                </a:path>
              </a:pathLst>
            </a:custGeom>
            <a:solidFill>
              <a:srgbClr val="000000">
                <a:alpha val="0"/>
              </a:srgbClr>
            </a:solidFill>
            <a:ln w="123825" cap="sq">
              <a:solidFill>
                <a:srgbClr val="8C52FF"/>
              </a:solidFill>
              <a:prstDash val="solid"/>
              <a:miter/>
            </a:ln>
          </p:spPr>
        </p:sp>
        <p:sp>
          <p:nvSpPr>
            <p:cNvPr name="TextBox 12" id="12"/>
            <p:cNvSpPr txBox="true"/>
            <p:nvPr/>
          </p:nvSpPr>
          <p:spPr>
            <a:xfrm>
              <a:off x="0" y="-57150"/>
              <a:ext cx="1010612" cy="453704"/>
            </a:xfrm>
            <a:prstGeom prst="rect">
              <a:avLst/>
            </a:prstGeom>
          </p:spPr>
          <p:txBody>
            <a:bodyPr anchor="ctr" rtlCol="false" tIns="50800" lIns="50800" bIns="50800" rIns="50800"/>
            <a:lstStyle/>
            <a:p>
              <a:pPr algn="ctr">
                <a:lnSpc>
                  <a:spcPts val="3779"/>
                </a:lnSpc>
              </a:pPr>
              <a:r>
                <a:rPr lang="en-US" b="true" sz="2699">
                  <a:solidFill>
                    <a:srgbClr val="8C52FF"/>
                  </a:solidFill>
                  <a:latin typeface="Canva Sans Bold"/>
                  <a:ea typeface="Canva Sans Bold"/>
                  <a:cs typeface="Canva Sans Bold"/>
                  <a:sym typeface="Canva Sans Bold"/>
                </a:rPr>
                <a:t>w_txt</a:t>
              </a:r>
              <a:r>
                <a:rPr lang="en-US" sz="2699">
                  <a:solidFill>
                    <a:srgbClr val="8C52FF"/>
                  </a:solidFill>
                  <a:latin typeface="Canva Sans"/>
                  <a:ea typeface="Canva Sans"/>
                  <a:cs typeface="Canva Sans"/>
                  <a:sym typeface="Canva Sans"/>
                </a:rPr>
                <a:t> </a:t>
              </a:r>
              <a:r>
                <a:rPr lang="en-US" sz="2699">
                  <a:solidFill>
                    <a:srgbClr val="000000"/>
                  </a:solidFill>
                  <a:latin typeface="Canva Sans"/>
                  <a:ea typeface="Canva Sans"/>
                  <a:cs typeface="Canva Sans"/>
                  <a:sym typeface="Canva Sans"/>
                </a:rPr>
                <a:t>∗ txt_sim(p1, p2)</a:t>
              </a:r>
            </a:p>
          </p:txBody>
        </p:sp>
      </p:grpSp>
      <p:grpSp>
        <p:nvGrpSpPr>
          <p:cNvPr name="Group 13" id="13"/>
          <p:cNvGrpSpPr/>
          <p:nvPr/>
        </p:nvGrpSpPr>
        <p:grpSpPr>
          <a:xfrm rot="0">
            <a:off x="12689172" y="6662620"/>
            <a:ext cx="5082574" cy="1808087"/>
            <a:chOff x="0" y="0"/>
            <a:chExt cx="1114723" cy="396554"/>
          </a:xfrm>
        </p:grpSpPr>
        <p:sp>
          <p:nvSpPr>
            <p:cNvPr name="Freeform 14" id="14"/>
            <p:cNvSpPr/>
            <p:nvPr/>
          </p:nvSpPr>
          <p:spPr>
            <a:xfrm flipH="false" flipV="false" rot="0">
              <a:off x="0" y="0"/>
              <a:ext cx="1114723" cy="396554"/>
            </a:xfrm>
            <a:custGeom>
              <a:avLst/>
              <a:gdLst/>
              <a:ahLst/>
              <a:cxnLst/>
              <a:rect r="r" b="b" t="t" l="l"/>
              <a:pathLst>
                <a:path h="396554" w="1114723">
                  <a:moveTo>
                    <a:pt x="911523" y="0"/>
                  </a:moveTo>
                  <a:cubicBezTo>
                    <a:pt x="1023747" y="0"/>
                    <a:pt x="1114723" y="88772"/>
                    <a:pt x="1114723" y="198277"/>
                  </a:cubicBezTo>
                  <a:cubicBezTo>
                    <a:pt x="1114723" y="307782"/>
                    <a:pt x="1023747" y="396554"/>
                    <a:pt x="911523" y="396554"/>
                  </a:cubicBezTo>
                  <a:lnTo>
                    <a:pt x="203200" y="396554"/>
                  </a:lnTo>
                  <a:cubicBezTo>
                    <a:pt x="90976" y="396554"/>
                    <a:pt x="0" y="307782"/>
                    <a:pt x="0" y="198277"/>
                  </a:cubicBezTo>
                  <a:cubicBezTo>
                    <a:pt x="0" y="88772"/>
                    <a:pt x="90976" y="0"/>
                    <a:pt x="203200" y="0"/>
                  </a:cubicBezTo>
                  <a:close/>
                </a:path>
              </a:pathLst>
            </a:custGeom>
            <a:solidFill>
              <a:srgbClr val="000000">
                <a:alpha val="0"/>
              </a:srgbClr>
            </a:solidFill>
            <a:ln w="123825" cap="sq">
              <a:solidFill>
                <a:srgbClr val="00B7FF"/>
              </a:solidFill>
              <a:prstDash val="solid"/>
              <a:miter/>
            </a:ln>
          </p:spPr>
        </p:sp>
        <p:sp>
          <p:nvSpPr>
            <p:cNvPr name="TextBox 15" id="15"/>
            <p:cNvSpPr txBox="true"/>
            <p:nvPr/>
          </p:nvSpPr>
          <p:spPr>
            <a:xfrm>
              <a:off x="0" y="-57150"/>
              <a:ext cx="1114723" cy="453704"/>
            </a:xfrm>
            <a:prstGeom prst="rect">
              <a:avLst/>
            </a:prstGeom>
          </p:spPr>
          <p:txBody>
            <a:bodyPr anchor="ctr" rtlCol="false" tIns="50800" lIns="50800" bIns="50800" rIns="50800"/>
            <a:lstStyle/>
            <a:p>
              <a:pPr algn="ctr">
                <a:lnSpc>
                  <a:spcPts val="3779"/>
                </a:lnSpc>
              </a:pPr>
              <a:r>
                <a:rPr lang="en-US" b="true" sz="2699">
                  <a:solidFill>
                    <a:srgbClr val="00B7FF"/>
                  </a:solidFill>
                  <a:latin typeface="Canva Sans Bold"/>
                  <a:ea typeface="Canva Sans Bold"/>
                  <a:cs typeface="Canva Sans Bold"/>
                  <a:sym typeface="Canva Sans Bold"/>
                </a:rPr>
                <a:t> </a:t>
              </a:r>
              <a:r>
                <a:rPr lang="en-US" b="true" sz="2699">
                  <a:solidFill>
                    <a:srgbClr val="00B7FF"/>
                  </a:solidFill>
                  <a:latin typeface="Canva Sans Bold"/>
                  <a:ea typeface="Canva Sans Bold"/>
                  <a:cs typeface="Canva Sans Bold"/>
                  <a:sym typeface="Canva Sans Bold"/>
                </a:rPr>
                <a:t>w_color</a:t>
              </a:r>
              <a:r>
                <a:rPr lang="en-US" sz="2699">
                  <a:solidFill>
                    <a:srgbClr val="000000"/>
                  </a:solidFill>
                  <a:latin typeface="Canva Sans"/>
                  <a:ea typeface="Canva Sans"/>
                  <a:cs typeface="Canva Sans"/>
                  <a:sym typeface="Canva Sans"/>
                </a:rPr>
                <a:t> ∗ color_sim(p1, p2)</a:t>
              </a:r>
            </a:p>
          </p:txBody>
        </p:sp>
      </p:grpSp>
      <p:sp>
        <p:nvSpPr>
          <p:cNvPr name="Freeform 16" id="16"/>
          <p:cNvSpPr/>
          <p:nvPr/>
        </p:nvSpPr>
        <p:spPr>
          <a:xfrm flipH="false" flipV="false" rot="0">
            <a:off x="4856319" y="4794088"/>
            <a:ext cx="698825" cy="698825"/>
          </a:xfrm>
          <a:custGeom>
            <a:avLst/>
            <a:gdLst/>
            <a:ahLst/>
            <a:cxnLst/>
            <a:rect r="r" b="b" t="t" l="l"/>
            <a:pathLst>
              <a:path h="698825" w="698825">
                <a:moveTo>
                  <a:pt x="0" y="0"/>
                </a:moveTo>
                <a:lnTo>
                  <a:pt x="698825" y="0"/>
                </a:lnTo>
                <a:lnTo>
                  <a:pt x="698825" y="698824"/>
                </a:lnTo>
                <a:lnTo>
                  <a:pt x="0" y="698824"/>
                </a:lnTo>
                <a:lnTo>
                  <a:pt x="0" y="0"/>
                </a:lnTo>
                <a:close/>
              </a:path>
            </a:pathLst>
          </a:custGeom>
          <a:blipFill>
            <a:blip r:embed="rId5"/>
            <a:stretch>
              <a:fillRect l="0" t="0" r="0" b="0"/>
            </a:stretch>
          </a:blipFill>
        </p:spPr>
      </p:sp>
      <p:sp>
        <p:nvSpPr>
          <p:cNvPr name="Freeform 17" id="17"/>
          <p:cNvSpPr/>
          <p:nvPr/>
        </p:nvSpPr>
        <p:spPr>
          <a:xfrm flipH="false" flipV="false" rot="0">
            <a:off x="5555144" y="7184804"/>
            <a:ext cx="763718" cy="763718"/>
          </a:xfrm>
          <a:custGeom>
            <a:avLst/>
            <a:gdLst/>
            <a:ahLst/>
            <a:cxnLst/>
            <a:rect r="r" b="b" t="t" l="l"/>
            <a:pathLst>
              <a:path h="763718" w="763718">
                <a:moveTo>
                  <a:pt x="0" y="0"/>
                </a:moveTo>
                <a:lnTo>
                  <a:pt x="763718" y="0"/>
                </a:lnTo>
                <a:lnTo>
                  <a:pt x="763718" y="763718"/>
                </a:lnTo>
                <a:lnTo>
                  <a:pt x="0" y="763718"/>
                </a:lnTo>
                <a:lnTo>
                  <a:pt x="0" y="0"/>
                </a:lnTo>
                <a:close/>
              </a:path>
            </a:pathLst>
          </a:custGeom>
          <a:blipFill>
            <a:blip r:embed="rId6"/>
            <a:stretch>
              <a:fillRect l="0" t="0" r="0" b="0"/>
            </a:stretch>
          </a:blipFill>
        </p:spPr>
      </p:sp>
      <p:sp>
        <p:nvSpPr>
          <p:cNvPr name="Freeform 18" id="18"/>
          <p:cNvSpPr/>
          <p:nvPr/>
        </p:nvSpPr>
        <p:spPr>
          <a:xfrm flipH="false" flipV="false" rot="0">
            <a:off x="11592080" y="7184804"/>
            <a:ext cx="763718" cy="763718"/>
          </a:xfrm>
          <a:custGeom>
            <a:avLst/>
            <a:gdLst/>
            <a:ahLst/>
            <a:cxnLst/>
            <a:rect r="r" b="b" t="t" l="l"/>
            <a:pathLst>
              <a:path h="763718" w="763718">
                <a:moveTo>
                  <a:pt x="0" y="0"/>
                </a:moveTo>
                <a:lnTo>
                  <a:pt x="763717" y="0"/>
                </a:lnTo>
                <a:lnTo>
                  <a:pt x="763717" y="763718"/>
                </a:lnTo>
                <a:lnTo>
                  <a:pt x="0" y="763718"/>
                </a:lnTo>
                <a:lnTo>
                  <a:pt x="0" y="0"/>
                </a:lnTo>
                <a:close/>
              </a:path>
            </a:pathLst>
          </a:custGeom>
          <a:blipFill>
            <a:blip r:embed="rId6"/>
            <a:stretch>
              <a:fillRect l="0" t="0" r="0" b="0"/>
            </a:stretch>
          </a:blipFill>
        </p:spPr>
      </p:sp>
      <p:sp>
        <p:nvSpPr>
          <p:cNvPr name="Freeform 19" id="19"/>
          <p:cNvSpPr/>
          <p:nvPr/>
        </p:nvSpPr>
        <p:spPr>
          <a:xfrm flipH="true" flipV="true" rot="8380256">
            <a:off x="1368260" y="9098357"/>
            <a:ext cx="2200040" cy="621511"/>
          </a:xfrm>
          <a:custGeom>
            <a:avLst/>
            <a:gdLst/>
            <a:ahLst/>
            <a:cxnLst/>
            <a:rect r="r" b="b" t="t" l="l"/>
            <a:pathLst>
              <a:path h="621511" w="2200040">
                <a:moveTo>
                  <a:pt x="2200040" y="621511"/>
                </a:moveTo>
                <a:lnTo>
                  <a:pt x="0" y="621511"/>
                </a:lnTo>
                <a:lnTo>
                  <a:pt x="0" y="0"/>
                </a:lnTo>
                <a:lnTo>
                  <a:pt x="2200040" y="0"/>
                </a:lnTo>
                <a:lnTo>
                  <a:pt x="2200040" y="621511"/>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615301" y="472535"/>
            <a:ext cx="14222039" cy="729488"/>
          </a:xfrm>
          <a:prstGeom prst="rect">
            <a:avLst/>
          </a:prstGeom>
        </p:spPr>
        <p:txBody>
          <a:bodyPr anchor="t" rtlCol="false" tIns="0" lIns="0" bIns="0" rIns="0">
            <a:spAutoFit/>
          </a:bodyPr>
          <a:lstStyle/>
          <a:p>
            <a:pPr algn="l" marL="0" indent="0" lvl="0">
              <a:lnSpc>
                <a:spcPts val="5992"/>
              </a:lnSpc>
              <a:spcBef>
                <a:spcPct val="0"/>
              </a:spcBef>
            </a:pPr>
            <a:r>
              <a:rPr lang="en-US" sz="4280" spc="119">
                <a:solidFill>
                  <a:srgbClr val="000000"/>
                </a:solidFill>
                <a:latin typeface="League Spartan"/>
                <a:ea typeface="League Spartan"/>
                <a:cs typeface="League Spartan"/>
                <a:sym typeface="League Spartan"/>
              </a:rPr>
              <a:t>MULTIMODAL SCORE: IMAGE SIMILARITY</a:t>
            </a:r>
          </a:p>
        </p:txBody>
      </p:sp>
      <p:sp>
        <p:nvSpPr>
          <p:cNvPr name="TextBox 21" id="21"/>
          <p:cNvSpPr txBox="true"/>
          <p:nvPr/>
        </p:nvSpPr>
        <p:spPr>
          <a:xfrm rot="0">
            <a:off x="2001785" y="2516421"/>
            <a:ext cx="14222039" cy="531488"/>
          </a:xfrm>
          <a:prstGeom prst="rect">
            <a:avLst/>
          </a:prstGeom>
        </p:spPr>
        <p:txBody>
          <a:bodyPr anchor="t" rtlCol="false" tIns="0" lIns="0" bIns="0" rIns="0">
            <a:spAutoFit/>
          </a:bodyPr>
          <a:lstStyle/>
          <a:p>
            <a:pPr algn="l" marL="0" indent="0" lvl="0">
              <a:lnSpc>
                <a:spcPts val="4305"/>
              </a:lnSpc>
              <a:spcBef>
                <a:spcPct val="0"/>
              </a:spcBef>
            </a:pPr>
            <a:r>
              <a:rPr lang="en-US" sz="3075" spc="86">
                <a:solidFill>
                  <a:srgbClr val="000000"/>
                </a:solidFill>
                <a:latin typeface="League Spartan"/>
                <a:ea typeface="League Spartan"/>
                <a:cs typeface="League Spartan"/>
                <a:sym typeface="League Spartan"/>
              </a:rPr>
              <a:t>APPROACH:</a:t>
            </a:r>
          </a:p>
        </p:txBody>
      </p:sp>
      <p:sp>
        <p:nvSpPr>
          <p:cNvPr name="TextBox 22" id="2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878669" y="4494189"/>
            <a:ext cx="11520040" cy="1298623"/>
          </a:xfrm>
          <a:custGeom>
            <a:avLst/>
            <a:gdLst/>
            <a:ahLst/>
            <a:cxnLst/>
            <a:rect r="r" b="b" t="t" l="l"/>
            <a:pathLst>
              <a:path h="1298623" w="11520040">
                <a:moveTo>
                  <a:pt x="0" y="0"/>
                </a:moveTo>
                <a:lnTo>
                  <a:pt x="11520040" y="0"/>
                </a:lnTo>
                <a:lnTo>
                  <a:pt x="11520040" y="1298622"/>
                </a:lnTo>
                <a:lnTo>
                  <a:pt x="0" y="1298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8927" y="3755689"/>
            <a:ext cx="2880266" cy="3612009"/>
          </a:xfrm>
          <a:custGeom>
            <a:avLst/>
            <a:gdLst/>
            <a:ahLst/>
            <a:cxnLst/>
            <a:rect r="r" b="b" t="t" l="l"/>
            <a:pathLst>
              <a:path h="3612009" w="2880266">
                <a:moveTo>
                  <a:pt x="0" y="0"/>
                </a:moveTo>
                <a:lnTo>
                  <a:pt x="2880266" y="0"/>
                </a:lnTo>
                <a:lnTo>
                  <a:pt x="2880266" y="3612009"/>
                </a:lnTo>
                <a:lnTo>
                  <a:pt x="0" y="3612009"/>
                </a:lnTo>
                <a:lnTo>
                  <a:pt x="0" y="0"/>
                </a:lnTo>
                <a:close/>
              </a:path>
            </a:pathLst>
          </a:custGeom>
          <a:blipFill>
            <a:blip r:embed="rId4"/>
            <a:stretch>
              <a:fillRect l="0" t="0" r="0" b="0"/>
            </a:stretch>
          </a:blipFill>
        </p:spPr>
      </p:sp>
      <p:sp>
        <p:nvSpPr>
          <p:cNvPr name="Freeform 4" id="4"/>
          <p:cNvSpPr/>
          <p:nvPr/>
        </p:nvSpPr>
        <p:spPr>
          <a:xfrm flipH="false" flipV="false" rot="0">
            <a:off x="3473351" y="4873341"/>
            <a:ext cx="1026472" cy="1075352"/>
          </a:xfrm>
          <a:custGeom>
            <a:avLst/>
            <a:gdLst/>
            <a:ahLst/>
            <a:cxnLst/>
            <a:rect r="r" b="b" t="t" l="l"/>
            <a:pathLst>
              <a:path h="1075352" w="1026472">
                <a:moveTo>
                  <a:pt x="0" y="0"/>
                </a:moveTo>
                <a:lnTo>
                  <a:pt x="1026472" y="0"/>
                </a:lnTo>
                <a:lnTo>
                  <a:pt x="1026472" y="1075352"/>
                </a:lnTo>
                <a:lnTo>
                  <a:pt x="0" y="1075352"/>
                </a:lnTo>
                <a:lnTo>
                  <a:pt x="0" y="0"/>
                </a:lnTo>
                <a:close/>
              </a:path>
            </a:pathLst>
          </a:custGeom>
          <a:blipFill>
            <a:blip r:embed="rId5"/>
            <a:stretch>
              <a:fillRect l="0" t="0" r="0" b="0"/>
            </a:stretch>
          </a:blipFill>
        </p:spPr>
      </p:sp>
      <p:sp>
        <p:nvSpPr>
          <p:cNvPr name="Freeform 5" id="5"/>
          <p:cNvSpPr/>
          <p:nvPr/>
        </p:nvSpPr>
        <p:spPr>
          <a:xfrm flipH="false" flipV="false" rot="0">
            <a:off x="4783982" y="3755689"/>
            <a:ext cx="2059614" cy="3612009"/>
          </a:xfrm>
          <a:custGeom>
            <a:avLst/>
            <a:gdLst/>
            <a:ahLst/>
            <a:cxnLst/>
            <a:rect r="r" b="b" t="t" l="l"/>
            <a:pathLst>
              <a:path h="3612009" w="2059614">
                <a:moveTo>
                  <a:pt x="0" y="0"/>
                </a:moveTo>
                <a:lnTo>
                  <a:pt x="2059613" y="0"/>
                </a:lnTo>
                <a:lnTo>
                  <a:pt x="2059613" y="3612009"/>
                </a:lnTo>
                <a:lnTo>
                  <a:pt x="0" y="3612009"/>
                </a:lnTo>
                <a:lnTo>
                  <a:pt x="0" y="0"/>
                </a:lnTo>
                <a:close/>
              </a:path>
            </a:pathLst>
          </a:custGeom>
          <a:blipFill>
            <a:blip r:embed="rId6"/>
            <a:stretch>
              <a:fillRect l="0" t="0" r="0" b="0"/>
            </a:stretch>
          </a:blipFill>
        </p:spPr>
      </p:sp>
      <p:sp>
        <p:nvSpPr>
          <p:cNvPr name="Freeform 6" id="6"/>
          <p:cNvSpPr/>
          <p:nvPr/>
        </p:nvSpPr>
        <p:spPr>
          <a:xfrm flipH="false" flipV="false" rot="0">
            <a:off x="8812204" y="3755689"/>
            <a:ext cx="2554162" cy="3612009"/>
          </a:xfrm>
          <a:custGeom>
            <a:avLst/>
            <a:gdLst/>
            <a:ahLst/>
            <a:cxnLst/>
            <a:rect r="r" b="b" t="t" l="l"/>
            <a:pathLst>
              <a:path h="3612009" w="2554162">
                <a:moveTo>
                  <a:pt x="0" y="0"/>
                </a:moveTo>
                <a:lnTo>
                  <a:pt x="2554163" y="0"/>
                </a:lnTo>
                <a:lnTo>
                  <a:pt x="2554163" y="3612009"/>
                </a:lnTo>
                <a:lnTo>
                  <a:pt x="0" y="3612009"/>
                </a:lnTo>
                <a:lnTo>
                  <a:pt x="0" y="0"/>
                </a:lnTo>
                <a:close/>
              </a:path>
            </a:pathLst>
          </a:custGeom>
          <a:blipFill>
            <a:blip r:embed="rId7"/>
            <a:stretch>
              <a:fillRect l="-6688" t="0" r="-6688" b="0"/>
            </a:stretch>
          </a:blipFill>
        </p:spPr>
      </p:sp>
      <p:sp>
        <p:nvSpPr>
          <p:cNvPr name="Freeform 7" id="7"/>
          <p:cNvSpPr/>
          <p:nvPr/>
        </p:nvSpPr>
        <p:spPr>
          <a:xfrm flipH="false" flipV="false" rot="0">
            <a:off x="13182379" y="3029703"/>
            <a:ext cx="3638589" cy="4337995"/>
          </a:xfrm>
          <a:custGeom>
            <a:avLst/>
            <a:gdLst/>
            <a:ahLst/>
            <a:cxnLst/>
            <a:rect r="r" b="b" t="t" l="l"/>
            <a:pathLst>
              <a:path h="4337995" w="3638589">
                <a:moveTo>
                  <a:pt x="0" y="0"/>
                </a:moveTo>
                <a:lnTo>
                  <a:pt x="3638590" y="0"/>
                </a:lnTo>
                <a:lnTo>
                  <a:pt x="3638590" y="4337995"/>
                </a:lnTo>
                <a:lnTo>
                  <a:pt x="0" y="4337995"/>
                </a:lnTo>
                <a:lnTo>
                  <a:pt x="0" y="0"/>
                </a:lnTo>
                <a:close/>
              </a:path>
            </a:pathLst>
          </a:custGeom>
          <a:blipFill>
            <a:blip r:embed="rId8"/>
            <a:stretch>
              <a:fillRect l="-10049" t="0" r="-10049" b="-25919"/>
            </a:stretch>
          </a:blipFill>
        </p:spPr>
      </p:sp>
      <p:sp>
        <p:nvSpPr>
          <p:cNvPr name="Freeform 8" id="8"/>
          <p:cNvSpPr/>
          <p:nvPr/>
        </p:nvSpPr>
        <p:spPr>
          <a:xfrm flipH="false" flipV="false" rot="0">
            <a:off x="7314664" y="4873341"/>
            <a:ext cx="1026472" cy="1075352"/>
          </a:xfrm>
          <a:custGeom>
            <a:avLst/>
            <a:gdLst/>
            <a:ahLst/>
            <a:cxnLst/>
            <a:rect r="r" b="b" t="t" l="l"/>
            <a:pathLst>
              <a:path h="1075352" w="1026472">
                <a:moveTo>
                  <a:pt x="0" y="0"/>
                </a:moveTo>
                <a:lnTo>
                  <a:pt x="1026472" y="0"/>
                </a:lnTo>
                <a:lnTo>
                  <a:pt x="1026472" y="1075352"/>
                </a:lnTo>
                <a:lnTo>
                  <a:pt x="0" y="1075352"/>
                </a:lnTo>
                <a:lnTo>
                  <a:pt x="0" y="0"/>
                </a:lnTo>
                <a:close/>
              </a:path>
            </a:pathLst>
          </a:custGeom>
          <a:blipFill>
            <a:blip r:embed="rId5"/>
            <a:stretch>
              <a:fillRect l="0" t="0" r="0" b="0"/>
            </a:stretch>
          </a:blipFill>
        </p:spPr>
      </p:sp>
      <p:sp>
        <p:nvSpPr>
          <p:cNvPr name="Freeform 9" id="9"/>
          <p:cNvSpPr/>
          <p:nvPr/>
        </p:nvSpPr>
        <p:spPr>
          <a:xfrm flipH="false" flipV="false" rot="0">
            <a:off x="11761137" y="4873341"/>
            <a:ext cx="1026472" cy="1075352"/>
          </a:xfrm>
          <a:custGeom>
            <a:avLst/>
            <a:gdLst/>
            <a:ahLst/>
            <a:cxnLst/>
            <a:rect r="r" b="b" t="t" l="l"/>
            <a:pathLst>
              <a:path h="1075352" w="1026472">
                <a:moveTo>
                  <a:pt x="0" y="0"/>
                </a:moveTo>
                <a:lnTo>
                  <a:pt x="1026472" y="0"/>
                </a:lnTo>
                <a:lnTo>
                  <a:pt x="1026472" y="1075352"/>
                </a:lnTo>
                <a:lnTo>
                  <a:pt x="0" y="1075352"/>
                </a:lnTo>
                <a:lnTo>
                  <a:pt x="0" y="0"/>
                </a:lnTo>
                <a:close/>
              </a:path>
            </a:pathLst>
          </a:custGeom>
          <a:blipFill>
            <a:blip r:embed="rId5"/>
            <a:stretch>
              <a:fillRect l="0" t="0" r="0" b="0"/>
            </a:stretch>
          </a:blipFill>
        </p:spPr>
      </p:sp>
      <p:sp>
        <p:nvSpPr>
          <p:cNvPr name="TextBox 10" id="10"/>
          <p:cNvSpPr txBox="true"/>
          <p:nvPr/>
        </p:nvSpPr>
        <p:spPr>
          <a:xfrm rot="0">
            <a:off x="1028700" y="299091"/>
            <a:ext cx="14222039" cy="729609"/>
          </a:xfrm>
          <a:prstGeom prst="rect">
            <a:avLst/>
          </a:prstGeom>
        </p:spPr>
        <p:txBody>
          <a:bodyPr anchor="t" rtlCol="false" tIns="0" lIns="0" bIns="0" rIns="0">
            <a:spAutoFit/>
          </a:bodyPr>
          <a:lstStyle/>
          <a:p>
            <a:pPr algn="l" marL="0" indent="0" lvl="0">
              <a:lnSpc>
                <a:spcPts val="5985"/>
              </a:lnSpc>
              <a:spcBef>
                <a:spcPct val="0"/>
              </a:spcBef>
            </a:pPr>
            <a:r>
              <a:rPr lang="en-US" sz="4275" spc="119">
                <a:solidFill>
                  <a:srgbClr val="000000"/>
                </a:solidFill>
                <a:latin typeface="League Spartan"/>
                <a:ea typeface="League Spartan"/>
                <a:cs typeface="League Spartan"/>
                <a:sym typeface="League Spartan"/>
              </a:rPr>
              <a:t>IMAGE PREPROCESSING</a:t>
            </a:r>
          </a:p>
        </p:txBody>
      </p:sp>
      <p:sp>
        <p:nvSpPr>
          <p:cNvPr name="TextBox 11" id="11"/>
          <p:cNvSpPr txBox="true"/>
          <p:nvPr/>
        </p:nvSpPr>
        <p:spPr>
          <a:xfrm rot="0">
            <a:off x="4866185" y="3055198"/>
            <a:ext cx="1895207" cy="617543"/>
          </a:xfrm>
          <a:prstGeom prst="rect">
            <a:avLst/>
          </a:prstGeom>
        </p:spPr>
        <p:txBody>
          <a:bodyPr anchor="t" rtlCol="false" tIns="0" lIns="0" bIns="0" rIns="0">
            <a:spAutoFit/>
          </a:bodyPr>
          <a:lstStyle/>
          <a:p>
            <a:pPr algn="ctr">
              <a:lnSpc>
                <a:spcPts val="5084"/>
              </a:lnSpc>
              <a:spcBef>
                <a:spcPct val="0"/>
              </a:spcBef>
            </a:pPr>
            <a:r>
              <a:rPr lang="en-US" b="true" sz="3631" spc="101">
                <a:solidFill>
                  <a:srgbClr val="000000"/>
                </a:solidFill>
                <a:latin typeface="League Spartan"/>
                <a:ea typeface="League Spartan"/>
                <a:cs typeface="League Spartan"/>
                <a:sym typeface="League Spartan"/>
              </a:rPr>
              <a:t>U2-NET</a:t>
            </a:r>
          </a:p>
        </p:txBody>
      </p:sp>
      <p:sp>
        <p:nvSpPr>
          <p:cNvPr name="TextBox 12" id="12"/>
          <p:cNvSpPr txBox="true"/>
          <p:nvPr/>
        </p:nvSpPr>
        <p:spPr>
          <a:xfrm rot="0">
            <a:off x="154464" y="3123229"/>
            <a:ext cx="3189193" cy="549512"/>
          </a:xfrm>
          <a:prstGeom prst="rect">
            <a:avLst/>
          </a:prstGeom>
        </p:spPr>
        <p:txBody>
          <a:bodyPr anchor="t" rtlCol="false" tIns="0" lIns="0" bIns="0" rIns="0">
            <a:spAutoFit/>
          </a:bodyPr>
          <a:lstStyle/>
          <a:p>
            <a:pPr algn="ctr">
              <a:lnSpc>
                <a:spcPts val="4544"/>
              </a:lnSpc>
              <a:spcBef>
                <a:spcPct val="0"/>
              </a:spcBef>
            </a:pPr>
            <a:r>
              <a:rPr lang="en-US" sz="3246" spc="90">
                <a:solidFill>
                  <a:srgbClr val="000000"/>
                </a:solidFill>
                <a:latin typeface="League Spartan"/>
                <a:ea typeface="League Spartan"/>
                <a:cs typeface="League Spartan"/>
                <a:sym typeface="League Spartan"/>
              </a:rPr>
              <a:t>INPUT IMAGE</a:t>
            </a:r>
          </a:p>
        </p:txBody>
      </p:sp>
      <p:sp>
        <p:nvSpPr>
          <p:cNvPr name="TextBox 13" id="13"/>
          <p:cNvSpPr txBox="true"/>
          <p:nvPr/>
        </p:nvSpPr>
        <p:spPr>
          <a:xfrm rot="0">
            <a:off x="7956419" y="3123229"/>
            <a:ext cx="4420195" cy="440515"/>
          </a:xfrm>
          <a:prstGeom prst="rect">
            <a:avLst/>
          </a:prstGeom>
        </p:spPr>
        <p:txBody>
          <a:bodyPr anchor="t" rtlCol="false" tIns="0" lIns="0" bIns="0" rIns="0">
            <a:spAutoFit/>
          </a:bodyPr>
          <a:lstStyle/>
          <a:p>
            <a:pPr algn="ctr">
              <a:lnSpc>
                <a:spcPts val="3544"/>
              </a:lnSpc>
              <a:spcBef>
                <a:spcPct val="0"/>
              </a:spcBef>
            </a:pPr>
            <a:r>
              <a:rPr lang="en-US" sz="2531" spc="70">
                <a:solidFill>
                  <a:srgbClr val="000000"/>
                </a:solidFill>
                <a:latin typeface="League Spartan"/>
                <a:ea typeface="League Spartan"/>
                <a:cs typeface="League Spartan"/>
                <a:sym typeface="League Spartan"/>
              </a:rPr>
              <a:t>BACKGROUND REMOVAL</a:t>
            </a:r>
          </a:p>
        </p:txBody>
      </p:sp>
      <p:sp>
        <p:nvSpPr>
          <p:cNvPr name="TextBox 14" id="14"/>
          <p:cNvSpPr txBox="true"/>
          <p:nvPr/>
        </p:nvSpPr>
        <p:spPr>
          <a:xfrm rot="0">
            <a:off x="13567240" y="3103227"/>
            <a:ext cx="2752725" cy="480521"/>
          </a:xfrm>
          <a:prstGeom prst="rect">
            <a:avLst/>
          </a:prstGeom>
        </p:spPr>
        <p:txBody>
          <a:bodyPr anchor="t" rtlCol="false" tIns="0" lIns="0" bIns="0" rIns="0">
            <a:spAutoFit/>
          </a:bodyPr>
          <a:lstStyle/>
          <a:p>
            <a:pPr algn="ctr">
              <a:lnSpc>
                <a:spcPts val="3964"/>
              </a:lnSpc>
              <a:spcBef>
                <a:spcPct val="0"/>
              </a:spcBef>
            </a:pPr>
            <a:r>
              <a:rPr lang="en-US" sz="2831" spc="79">
                <a:solidFill>
                  <a:srgbClr val="000000"/>
                </a:solidFill>
                <a:latin typeface="League Spartan"/>
                <a:ea typeface="League Spartan"/>
                <a:cs typeface="League Spartan"/>
                <a:sym typeface="League Spartan"/>
              </a:rPr>
              <a:t>OUPUT IMAGE</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878669" y="4494189"/>
            <a:ext cx="11520040" cy="1298623"/>
          </a:xfrm>
          <a:custGeom>
            <a:avLst/>
            <a:gdLst/>
            <a:ahLst/>
            <a:cxnLst/>
            <a:rect r="r" b="b" t="t" l="l"/>
            <a:pathLst>
              <a:path h="1298623" w="11520040">
                <a:moveTo>
                  <a:pt x="0" y="0"/>
                </a:moveTo>
                <a:lnTo>
                  <a:pt x="11520040" y="0"/>
                </a:lnTo>
                <a:lnTo>
                  <a:pt x="11520040" y="1298622"/>
                </a:lnTo>
                <a:lnTo>
                  <a:pt x="0" y="1298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6659" y="2974502"/>
            <a:ext cx="3638589" cy="4337995"/>
          </a:xfrm>
          <a:custGeom>
            <a:avLst/>
            <a:gdLst/>
            <a:ahLst/>
            <a:cxnLst/>
            <a:rect r="r" b="b" t="t" l="l"/>
            <a:pathLst>
              <a:path h="4337995" w="3638589">
                <a:moveTo>
                  <a:pt x="0" y="0"/>
                </a:moveTo>
                <a:lnTo>
                  <a:pt x="3638589" y="0"/>
                </a:lnTo>
                <a:lnTo>
                  <a:pt x="3638589" y="4337996"/>
                </a:lnTo>
                <a:lnTo>
                  <a:pt x="0" y="4337996"/>
                </a:lnTo>
                <a:lnTo>
                  <a:pt x="0" y="0"/>
                </a:lnTo>
                <a:close/>
              </a:path>
            </a:pathLst>
          </a:custGeom>
          <a:blipFill>
            <a:blip r:embed="rId4"/>
            <a:stretch>
              <a:fillRect l="-10049" t="0" r="-10049" b="-25919"/>
            </a:stretch>
          </a:blipFill>
        </p:spPr>
      </p:sp>
      <p:sp>
        <p:nvSpPr>
          <p:cNvPr name="Freeform 4" id="4"/>
          <p:cNvSpPr/>
          <p:nvPr/>
        </p:nvSpPr>
        <p:spPr>
          <a:xfrm flipH="false" flipV="false" rot="0">
            <a:off x="4556068" y="5143500"/>
            <a:ext cx="1026472" cy="1075352"/>
          </a:xfrm>
          <a:custGeom>
            <a:avLst/>
            <a:gdLst/>
            <a:ahLst/>
            <a:cxnLst/>
            <a:rect r="r" b="b" t="t" l="l"/>
            <a:pathLst>
              <a:path h="1075352" w="1026472">
                <a:moveTo>
                  <a:pt x="0" y="0"/>
                </a:moveTo>
                <a:lnTo>
                  <a:pt x="1026472" y="0"/>
                </a:lnTo>
                <a:lnTo>
                  <a:pt x="1026472" y="1075352"/>
                </a:lnTo>
                <a:lnTo>
                  <a:pt x="0" y="1075352"/>
                </a:lnTo>
                <a:lnTo>
                  <a:pt x="0" y="0"/>
                </a:lnTo>
                <a:close/>
              </a:path>
            </a:pathLst>
          </a:custGeom>
          <a:blipFill>
            <a:blip r:embed="rId5"/>
            <a:stretch>
              <a:fillRect l="0" t="0" r="0" b="0"/>
            </a:stretch>
          </a:blipFill>
        </p:spPr>
      </p:sp>
      <p:sp>
        <p:nvSpPr>
          <p:cNvPr name="Freeform 5" id="5"/>
          <p:cNvSpPr/>
          <p:nvPr/>
        </p:nvSpPr>
        <p:spPr>
          <a:xfrm flipH="false" flipV="false" rot="0">
            <a:off x="5934965" y="4612743"/>
            <a:ext cx="4866015" cy="2483433"/>
          </a:xfrm>
          <a:custGeom>
            <a:avLst/>
            <a:gdLst/>
            <a:ahLst/>
            <a:cxnLst/>
            <a:rect r="r" b="b" t="t" l="l"/>
            <a:pathLst>
              <a:path h="2483433" w="4866015">
                <a:moveTo>
                  <a:pt x="0" y="0"/>
                </a:moveTo>
                <a:lnTo>
                  <a:pt x="4866015" y="0"/>
                </a:lnTo>
                <a:lnTo>
                  <a:pt x="4866015" y="2483433"/>
                </a:lnTo>
                <a:lnTo>
                  <a:pt x="0" y="2483433"/>
                </a:lnTo>
                <a:lnTo>
                  <a:pt x="0" y="0"/>
                </a:lnTo>
                <a:close/>
              </a:path>
            </a:pathLst>
          </a:custGeom>
          <a:blipFill>
            <a:blip r:embed="rId6"/>
            <a:stretch>
              <a:fillRect l="0" t="0" r="0" b="0"/>
            </a:stretch>
          </a:blipFill>
        </p:spPr>
      </p:sp>
      <p:sp>
        <p:nvSpPr>
          <p:cNvPr name="Freeform 6" id="6"/>
          <p:cNvSpPr/>
          <p:nvPr/>
        </p:nvSpPr>
        <p:spPr>
          <a:xfrm flipH="false" flipV="false" rot="0">
            <a:off x="11283436" y="5143500"/>
            <a:ext cx="1026472" cy="1075352"/>
          </a:xfrm>
          <a:custGeom>
            <a:avLst/>
            <a:gdLst/>
            <a:ahLst/>
            <a:cxnLst/>
            <a:rect r="r" b="b" t="t" l="l"/>
            <a:pathLst>
              <a:path h="1075352" w="1026472">
                <a:moveTo>
                  <a:pt x="0" y="0"/>
                </a:moveTo>
                <a:lnTo>
                  <a:pt x="1026472" y="0"/>
                </a:lnTo>
                <a:lnTo>
                  <a:pt x="1026472" y="1075352"/>
                </a:lnTo>
                <a:lnTo>
                  <a:pt x="0" y="1075352"/>
                </a:lnTo>
                <a:lnTo>
                  <a:pt x="0" y="0"/>
                </a:lnTo>
                <a:close/>
              </a:path>
            </a:pathLst>
          </a:custGeom>
          <a:blipFill>
            <a:blip r:embed="rId5"/>
            <a:stretch>
              <a:fillRect l="0" t="0" r="0" b="0"/>
            </a:stretch>
          </a:blipFill>
        </p:spPr>
      </p:sp>
      <p:sp>
        <p:nvSpPr>
          <p:cNvPr name="Freeform 7" id="7"/>
          <p:cNvSpPr/>
          <p:nvPr/>
        </p:nvSpPr>
        <p:spPr>
          <a:xfrm flipH="false" flipV="false" rot="0">
            <a:off x="12612328" y="5383099"/>
            <a:ext cx="4074629" cy="596153"/>
          </a:xfrm>
          <a:custGeom>
            <a:avLst/>
            <a:gdLst/>
            <a:ahLst/>
            <a:cxnLst/>
            <a:rect r="r" b="b" t="t" l="l"/>
            <a:pathLst>
              <a:path h="596153" w="4074629">
                <a:moveTo>
                  <a:pt x="0" y="0"/>
                </a:moveTo>
                <a:lnTo>
                  <a:pt x="4074629" y="0"/>
                </a:lnTo>
                <a:lnTo>
                  <a:pt x="4074629" y="596153"/>
                </a:lnTo>
                <a:lnTo>
                  <a:pt x="0" y="596153"/>
                </a:lnTo>
                <a:lnTo>
                  <a:pt x="0" y="0"/>
                </a:lnTo>
                <a:close/>
              </a:path>
            </a:pathLst>
          </a:custGeom>
          <a:blipFill>
            <a:blip r:embed="rId7"/>
            <a:stretch>
              <a:fillRect l="0" t="-2174" r="0" b="-2174"/>
            </a:stretch>
          </a:blipFill>
        </p:spPr>
      </p:sp>
      <p:sp>
        <p:nvSpPr>
          <p:cNvPr name="TextBox 8" id="8"/>
          <p:cNvSpPr txBox="true"/>
          <p:nvPr/>
        </p:nvSpPr>
        <p:spPr>
          <a:xfrm rot="0">
            <a:off x="1028700" y="299091"/>
            <a:ext cx="14222039" cy="729609"/>
          </a:xfrm>
          <a:prstGeom prst="rect">
            <a:avLst/>
          </a:prstGeom>
        </p:spPr>
        <p:txBody>
          <a:bodyPr anchor="t" rtlCol="false" tIns="0" lIns="0" bIns="0" rIns="0">
            <a:spAutoFit/>
          </a:bodyPr>
          <a:lstStyle/>
          <a:p>
            <a:pPr algn="l" marL="0" indent="0" lvl="0">
              <a:lnSpc>
                <a:spcPts val="5985"/>
              </a:lnSpc>
              <a:spcBef>
                <a:spcPct val="0"/>
              </a:spcBef>
            </a:pPr>
            <a:r>
              <a:rPr lang="en-US" sz="4275" spc="119">
                <a:solidFill>
                  <a:srgbClr val="000000"/>
                </a:solidFill>
                <a:latin typeface="League Spartan"/>
                <a:ea typeface="League Spartan"/>
                <a:cs typeface="League Spartan"/>
                <a:sym typeface="League Spartan"/>
              </a:rPr>
              <a:t>IMAGE SIMILARITY</a:t>
            </a:r>
          </a:p>
        </p:txBody>
      </p:sp>
      <p:sp>
        <p:nvSpPr>
          <p:cNvPr name="TextBox 9" id="9"/>
          <p:cNvSpPr txBox="true"/>
          <p:nvPr/>
        </p:nvSpPr>
        <p:spPr>
          <a:xfrm rot="0">
            <a:off x="6828018" y="3712237"/>
            <a:ext cx="3079909" cy="440515"/>
          </a:xfrm>
          <a:prstGeom prst="rect">
            <a:avLst/>
          </a:prstGeom>
        </p:spPr>
        <p:txBody>
          <a:bodyPr anchor="t" rtlCol="false" tIns="0" lIns="0" bIns="0" rIns="0">
            <a:spAutoFit/>
          </a:bodyPr>
          <a:lstStyle/>
          <a:p>
            <a:pPr algn="ctr">
              <a:lnSpc>
                <a:spcPts val="3544"/>
              </a:lnSpc>
              <a:spcBef>
                <a:spcPct val="0"/>
              </a:spcBef>
            </a:pPr>
            <a:r>
              <a:rPr lang="en-US" sz="2531" spc="70">
                <a:solidFill>
                  <a:srgbClr val="000000"/>
                </a:solidFill>
                <a:latin typeface="League Spartan"/>
                <a:ea typeface="League Spartan"/>
                <a:cs typeface="League Spartan"/>
                <a:sym typeface="League Spartan"/>
              </a:rPr>
              <a:t>PRETRAINED CNN</a:t>
            </a:r>
          </a:p>
        </p:txBody>
      </p:sp>
      <p:sp>
        <p:nvSpPr>
          <p:cNvPr name="TextBox 10" id="10"/>
          <p:cNvSpPr txBox="true"/>
          <p:nvPr/>
        </p:nvSpPr>
        <p:spPr>
          <a:xfrm rot="0">
            <a:off x="12883503" y="3712237"/>
            <a:ext cx="3327797" cy="440515"/>
          </a:xfrm>
          <a:prstGeom prst="rect">
            <a:avLst/>
          </a:prstGeom>
        </p:spPr>
        <p:txBody>
          <a:bodyPr anchor="t" rtlCol="false" tIns="0" lIns="0" bIns="0" rIns="0">
            <a:spAutoFit/>
          </a:bodyPr>
          <a:lstStyle/>
          <a:p>
            <a:pPr algn="ctr">
              <a:lnSpc>
                <a:spcPts val="3544"/>
              </a:lnSpc>
              <a:spcBef>
                <a:spcPct val="0"/>
              </a:spcBef>
            </a:pPr>
            <a:r>
              <a:rPr lang="en-US" sz="2531" spc="70">
                <a:solidFill>
                  <a:srgbClr val="000000"/>
                </a:solidFill>
                <a:latin typeface="League Spartan"/>
                <a:ea typeface="League Spartan"/>
                <a:cs typeface="League Spartan"/>
                <a:sym typeface="League Spartan"/>
              </a:rPr>
              <a:t>IMAGE EMBEDDING</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5301" y="1441900"/>
            <a:ext cx="2772968" cy="312589"/>
          </a:xfrm>
          <a:custGeom>
            <a:avLst/>
            <a:gdLst/>
            <a:ahLst/>
            <a:cxnLst/>
            <a:rect r="r" b="b" t="t" l="l"/>
            <a:pathLst>
              <a:path h="312589" w="2772968">
                <a:moveTo>
                  <a:pt x="0" y="0"/>
                </a:moveTo>
                <a:lnTo>
                  <a:pt x="2772969" y="0"/>
                </a:lnTo>
                <a:lnTo>
                  <a:pt x="2772969" y="312590"/>
                </a:lnTo>
                <a:lnTo>
                  <a:pt x="0" y="312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5926" y="2288559"/>
            <a:ext cx="966469" cy="1053886"/>
          </a:xfrm>
          <a:custGeom>
            <a:avLst/>
            <a:gdLst/>
            <a:ahLst/>
            <a:cxnLst/>
            <a:rect r="r" b="b" t="t" l="l"/>
            <a:pathLst>
              <a:path h="1053886" w="966469">
                <a:moveTo>
                  <a:pt x="0" y="0"/>
                </a:moveTo>
                <a:lnTo>
                  <a:pt x="966468" y="0"/>
                </a:lnTo>
                <a:lnTo>
                  <a:pt x="966468" y="1053886"/>
                </a:lnTo>
                <a:lnTo>
                  <a:pt x="0" y="1053886"/>
                </a:lnTo>
                <a:lnTo>
                  <a:pt x="0" y="0"/>
                </a:lnTo>
                <a:close/>
              </a:path>
            </a:pathLst>
          </a:custGeom>
          <a:blipFill>
            <a:blip r:embed="rId4"/>
            <a:stretch>
              <a:fillRect l="-5027" t="0" r="-5027" b="0"/>
            </a:stretch>
          </a:blipFill>
        </p:spPr>
      </p:sp>
      <p:grpSp>
        <p:nvGrpSpPr>
          <p:cNvPr name="Group 4" id="4"/>
          <p:cNvGrpSpPr/>
          <p:nvPr/>
        </p:nvGrpSpPr>
        <p:grpSpPr>
          <a:xfrm rot="0">
            <a:off x="615301" y="4516281"/>
            <a:ext cx="3705958" cy="1254437"/>
            <a:chOff x="0" y="0"/>
            <a:chExt cx="812800" cy="275126"/>
          </a:xfrm>
        </p:grpSpPr>
        <p:sp>
          <p:nvSpPr>
            <p:cNvPr name="Freeform 5" id="5"/>
            <p:cNvSpPr/>
            <p:nvPr/>
          </p:nvSpPr>
          <p:spPr>
            <a:xfrm flipH="false" flipV="false" rot="0">
              <a:off x="0" y="0"/>
              <a:ext cx="812800" cy="275126"/>
            </a:xfrm>
            <a:custGeom>
              <a:avLst/>
              <a:gdLst/>
              <a:ahLst/>
              <a:cxnLst/>
              <a:rect r="r" b="b" t="t" l="l"/>
              <a:pathLst>
                <a:path h="275126" w="812800">
                  <a:moveTo>
                    <a:pt x="609600" y="0"/>
                  </a:moveTo>
                  <a:cubicBezTo>
                    <a:pt x="721824" y="0"/>
                    <a:pt x="812800" y="61589"/>
                    <a:pt x="812800" y="137563"/>
                  </a:cubicBezTo>
                  <a:cubicBezTo>
                    <a:pt x="812800" y="213537"/>
                    <a:pt x="721824" y="275126"/>
                    <a:pt x="609600" y="275126"/>
                  </a:cubicBezTo>
                  <a:lnTo>
                    <a:pt x="203200" y="275126"/>
                  </a:lnTo>
                  <a:cubicBezTo>
                    <a:pt x="90976" y="275126"/>
                    <a:pt x="0" y="213537"/>
                    <a:pt x="0" y="137563"/>
                  </a:cubicBezTo>
                  <a:cubicBezTo>
                    <a:pt x="0" y="61589"/>
                    <a:pt x="90976" y="0"/>
                    <a:pt x="203200" y="0"/>
                  </a:cubicBezTo>
                  <a:close/>
                </a:path>
              </a:pathLst>
            </a:custGeom>
            <a:solidFill>
              <a:srgbClr val="000000">
                <a:alpha val="0"/>
              </a:srgbClr>
            </a:solidFill>
            <a:ln w="123825" cap="sq">
              <a:solidFill>
                <a:srgbClr val="FFBD59"/>
              </a:solidFill>
              <a:prstDash val="solid"/>
              <a:miter/>
            </a:ln>
          </p:spPr>
        </p:sp>
        <p:sp>
          <p:nvSpPr>
            <p:cNvPr name="TextBox 6" id="6"/>
            <p:cNvSpPr txBox="true"/>
            <p:nvPr/>
          </p:nvSpPr>
          <p:spPr>
            <a:xfrm>
              <a:off x="0" y="-57150"/>
              <a:ext cx="812800" cy="332276"/>
            </a:xfrm>
            <a:prstGeom prst="rect">
              <a:avLst/>
            </a:prstGeom>
          </p:spPr>
          <p:txBody>
            <a:bodyPr anchor="ctr" rtlCol="false" tIns="50800" lIns="50800" bIns="50800" rIns="50800"/>
            <a:lstStyle/>
            <a:p>
              <a:pPr algn="ctr">
                <a:lnSpc>
                  <a:spcPts val="3779"/>
                </a:lnSpc>
              </a:pPr>
              <a:r>
                <a:rPr lang="en-US" sz="2699">
                  <a:solidFill>
                    <a:srgbClr val="000000"/>
                  </a:solidFill>
                  <a:latin typeface="Canva Sans"/>
                  <a:ea typeface="Canva Sans"/>
                  <a:cs typeface="Canva Sans"/>
                  <a:sym typeface="Canva Sans"/>
                </a:rPr>
                <a:t>Similarity (</a:t>
              </a:r>
              <a:r>
                <a:rPr lang="en-US" b="true" sz="2699">
                  <a:solidFill>
                    <a:srgbClr val="BE1931"/>
                  </a:solidFill>
                  <a:latin typeface="Canva Sans Bold"/>
                  <a:ea typeface="Canva Sans Bold"/>
                  <a:cs typeface="Canva Sans Bold"/>
                  <a:sym typeface="Canva Sans Bold"/>
                </a:rPr>
                <a:t>p1</a:t>
              </a:r>
              <a:r>
                <a:rPr lang="en-US" sz="2699">
                  <a:solidFill>
                    <a:srgbClr val="000000"/>
                  </a:solidFill>
                  <a:latin typeface="Canva Sans"/>
                  <a:ea typeface="Canva Sans"/>
                  <a:cs typeface="Canva Sans"/>
                  <a:sym typeface="Canva Sans"/>
                </a:rPr>
                <a:t>,</a:t>
              </a:r>
              <a:r>
                <a:rPr lang="en-US" b="true" sz="2699">
                  <a:solidFill>
                    <a:srgbClr val="BE1931"/>
                  </a:solidFill>
                  <a:latin typeface="Canva Sans Bold"/>
                  <a:ea typeface="Canva Sans Bold"/>
                  <a:cs typeface="Canva Sans Bold"/>
                  <a:sym typeface="Canva Sans Bold"/>
                </a:rPr>
                <a:t>p2</a:t>
              </a:r>
              <a:r>
                <a:rPr lang="en-US" sz="2699">
                  <a:solidFill>
                    <a:srgbClr val="000000"/>
                  </a:solidFill>
                  <a:latin typeface="Canva Sans"/>
                  <a:ea typeface="Canva Sans"/>
                  <a:cs typeface="Canva Sans"/>
                  <a:sym typeface="Canva Sans"/>
                </a:rPr>
                <a:t>)</a:t>
              </a:r>
            </a:p>
          </p:txBody>
        </p:sp>
      </p:grpSp>
      <p:grpSp>
        <p:nvGrpSpPr>
          <p:cNvPr name="Group 7" id="7"/>
          <p:cNvGrpSpPr/>
          <p:nvPr/>
        </p:nvGrpSpPr>
        <p:grpSpPr>
          <a:xfrm rot="0">
            <a:off x="615301" y="6662620"/>
            <a:ext cx="4607879" cy="1808087"/>
            <a:chOff x="0" y="0"/>
            <a:chExt cx="1010612" cy="396554"/>
          </a:xfrm>
        </p:grpSpPr>
        <p:sp>
          <p:nvSpPr>
            <p:cNvPr name="Freeform 8" id="8"/>
            <p:cNvSpPr/>
            <p:nvPr/>
          </p:nvSpPr>
          <p:spPr>
            <a:xfrm flipH="false" flipV="false" rot="0">
              <a:off x="0" y="0"/>
              <a:ext cx="1010612" cy="396554"/>
            </a:xfrm>
            <a:custGeom>
              <a:avLst/>
              <a:gdLst/>
              <a:ahLst/>
              <a:cxnLst/>
              <a:rect r="r" b="b" t="t" l="l"/>
              <a:pathLst>
                <a:path h="396554" w="1010612">
                  <a:moveTo>
                    <a:pt x="807412" y="0"/>
                  </a:moveTo>
                  <a:cubicBezTo>
                    <a:pt x="919636" y="0"/>
                    <a:pt x="1010612" y="88772"/>
                    <a:pt x="1010612" y="198277"/>
                  </a:cubicBezTo>
                  <a:cubicBezTo>
                    <a:pt x="1010612" y="307782"/>
                    <a:pt x="919636" y="396554"/>
                    <a:pt x="807412" y="396554"/>
                  </a:cubicBezTo>
                  <a:lnTo>
                    <a:pt x="203200" y="396554"/>
                  </a:lnTo>
                  <a:cubicBezTo>
                    <a:pt x="90976" y="396554"/>
                    <a:pt x="0" y="307782"/>
                    <a:pt x="0" y="198277"/>
                  </a:cubicBezTo>
                  <a:cubicBezTo>
                    <a:pt x="0" y="88772"/>
                    <a:pt x="90976" y="0"/>
                    <a:pt x="203200" y="0"/>
                  </a:cubicBezTo>
                  <a:close/>
                </a:path>
              </a:pathLst>
            </a:custGeom>
            <a:solidFill>
              <a:srgbClr val="000000">
                <a:alpha val="0"/>
              </a:srgbClr>
            </a:solidFill>
            <a:ln w="123825" cap="sq">
              <a:solidFill>
                <a:srgbClr val="FFA4D8"/>
              </a:solidFill>
              <a:prstDash val="solid"/>
              <a:miter/>
            </a:ln>
          </p:spPr>
        </p:sp>
        <p:sp>
          <p:nvSpPr>
            <p:cNvPr name="TextBox 9" id="9"/>
            <p:cNvSpPr txBox="true"/>
            <p:nvPr/>
          </p:nvSpPr>
          <p:spPr>
            <a:xfrm>
              <a:off x="0" y="-57150"/>
              <a:ext cx="1010612" cy="453704"/>
            </a:xfrm>
            <a:prstGeom prst="rect">
              <a:avLst/>
            </a:prstGeom>
          </p:spPr>
          <p:txBody>
            <a:bodyPr anchor="ctr" rtlCol="false" tIns="50800" lIns="50800" bIns="50800" rIns="50800"/>
            <a:lstStyle/>
            <a:p>
              <a:pPr algn="ctr">
                <a:lnSpc>
                  <a:spcPts val="3779"/>
                </a:lnSpc>
              </a:pPr>
            </a:p>
            <a:p>
              <a:pPr algn="ctr">
                <a:lnSpc>
                  <a:spcPts val="3779"/>
                </a:lnSpc>
              </a:pPr>
              <a:r>
                <a:rPr lang="en-US" sz="2699" b="true">
                  <a:solidFill>
                    <a:srgbClr val="FFA4D8"/>
                  </a:solidFill>
                  <a:latin typeface="Canva Sans Bold"/>
                  <a:ea typeface="Canva Sans Bold"/>
                  <a:cs typeface="Canva Sans Bold"/>
                  <a:sym typeface="Canva Sans Bold"/>
                </a:rPr>
                <a:t>w_img</a:t>
              </a:r>
              <a:r>
                <a:rPr lang="en-US" sz="2699">
                  <a:solidFill>
                    <a:srgbClr val="000000"/>
                  </a:solidFill>
                  <a:latin typeface="Canva Sans"/>
                  <a:ea typeface="Canva Sans"/>
                  <a:cs typeface="Canva Sans"/>
                  <a:sym typeface="Canva Sans"/>
                </a:rPr>
                <a:t> ∗ img_sim(p1,p2)</a:t>
              </a:r>
            </a:p>
            <a:p>
              <a:pPr algn="ctr">
                <a:lnSpc>
                  <a:spcPts val="3779"/>
                </a:lnSpc>
              </a:pPr>
            </a:p>
          </p:txBody>
        </p:sp>
      </p:grpSp>
      <p:grpSp>
        <p:nvGrpSpPr>
          <p:cNvPr name="Group 10" id="10"/>
          <p:cNvGrpSpPr/>
          <p:nvPr/>
        </p:nvGrpSpPr>
        <p:grpSpPr>
          <a:xfrm rot="0">
            <a:off x="6650826" y="6662620"/>
            <a:ext cx="4607879" cy="1808087"/>
            <a:chOff x="0" y="0"/>
            <a:chExt cx="1010612" cy="396554"/>
          </a:xfrm>
        </p:grpSpPr>
        <p:sp>
          <p:nvSpPr>
            <p:cNvPr name="Freeform 11" id="11"/>
            <p:cNvSpPr/>
            <p:nvPr/>
          </p:nvSpPr>
          <p:spPr>
            <a:xfrm flipH="false" flipV="false" rot="0">
              <a:off x="0" y="0"/>
              <a:ext cx="1010612" cy="396554"/>
            </a:xfrm>
            <a:custGeom>
              <a:avLst/>
              <a:gdLst/>
              <a:ahLst/>
              <a:cxnLst/>
              <a:rect r="r" b="b" t="t" l="l"/>
              <a:pathLst>
                <a:path h="396554" w="1010612">
                  <a:moveTo>
                    <a:pt x="807412" y="0"/>
                  </a:moveTo>
                  <a:cubicBezTo>
                    <a:pt x="919636" y="0"/>
                    <a:pt x="1010612" y="88772"/>
                    <a:pt x="1010612" y="198277"/>
                  </a:cubicBezTo>
                  <a:cubicBezTo>
                    <a:pt x="1010612" y="307782"/>
                    <a:pt x="919636" y="396554"/>
                    <a:pt x="807412" y="396554"/>
                  </a:cubicBezTo>
                  <a:lnTo>
                    <a:pt x="203200" y="396554"/>
                  </a:lnTo>
                  <a:cubicBezTo>
                    <a:pt x="90976" y="396554"/>
                    <a:pt x="0" y="307782"/>
                    <a:pt x="0" y="198277"/>
                  </a:cubicBezTo>
                  <a:cubicBezTo>
                    <a:pt x="0" y="88772"/>
                    <a:pt x="90976" y="0"/>
                    <a:pt x="203200" y="0"/>
                  </a:cubicBezTo>
                  <a:close/>
                </a:path>
              </a:pathLst>
            </a:custGeom>
            <a:solidFill>
              <a:srgbClr val="000000">
                <a:alpha val="0"/>
              </a:srgbClr>
            </a:solidFill>
            <a:ln w="123825" cap="sq">
              <a:solidFill>
                <a:srgbClr val="8C52FF"/>
              </a:solidFill>
              <a:prstDash val="solid"/>
              <a:miter/>
            </a:ln>
          </p:spPr>
        </p:sp>
        <p:sp>
          <p:nvSpPr>
            <p:cNvPr name="TextBox 12" id="12"/>
            <p:cNvSpPr txBox="true"/>
            <p:nvPr/>
          </p:nvSpPr>
          <p:spPr>
            <a:xfrm>
              <a:off x="0" y="-57150"/>
              <a:ext cx="1010612" cy="453704"/>
            </a:xfrm>
            <a:prstGeom prst="rect">
              <a:avLst/>
            </a:prstGeom>
          </p:spPr>
          <p:txBody>
            <a:bodyPr anchor="ctr" rtlCol="false" tIns="50800" lIns="50800" bIns="50800" rIns="50800"/>
            <a:lstStyle/>
            <a:p>
              <a:pPr algn="ctr">
                <a:lnSpc>
                  <a:spcPts val="3779"/>
                </a:lnSpc>
              </a:pPr>
              <a:r>
                <a:rPr lang="en-US" b="true" sz="2699">
                  <a:solidFill>
                    <a:srgbClr val="8C52FF"/>
                  </a:solidFill>
                  <a:latin typeface="Canva Sans Bold"/>
                  <a:ea typeface="Canva Sans Bold"/>
                  <a:cs typeface="Canva Sans Bold"/>
                  <a:sym typeface="Canva Sans Bold"/>
                </a:rPr>
                <a:t>w_txt</a:t>
              </a:r>
              <a:r>
                <a:rPr lang="en-US" sz="2699">
                  <a:solidFill>
                    <a:srgbClr val="8C52FF"/>
                  </a:solidFill>
                  <a:latin typeface="Canva Sans"/>
                  <a:ea typeface="Canva Sans"/>
                  <a:cs typeface="Canva Sans"/>
                  <a:sym typeface="Canva Sans"/>
                </a:rPr>
                <a:t> </a:t>
              </a:r>
              <a:r>
                <a:rPr lang="en-US" sz="2699">
                  <a:solidFill>
                    <a:srgbClr val="000000"/>
                  </a:solidFill>
                  <a:latin typeface="Canva Sans"/>
                  <a:ea typeface="Canva Sans"/>
                  <a:cs typeface="Canva Sans"/>
                  <a:sym typeface="Canva Sans"/>
                </a:rPr>
                <a:t>∗ txt_sim(p1, p2)</a:t>
              </a:r>
            </a:p>
          </p:txBody>
        </p:sp>
      </p:grpSp>
      <p:grpSp>
        <p:nvGrpSpPr>
          <p:cNvPr name="Group 13" id="13"/>
          <p:cNvGrpSpPr/>
          <p:nvPr/>
        </p:nvGrpSpPr>
        <p:grpSpPr>
          <a:xfrm rot="0">
            <a:off x="12689172" y="6662620"/>
            <a:ext cx="5082574" cy="1808087"/>
            <a:chOff x="0" y="0"/>
            <a:chExt cx="1114723" cy="396554"/>
          </a:xfrm>
        </p:grpSpPr>
        <p:sp>
          <p:nvSpPr>
            <p:cNvPr name="Freeform 14" id="14"/>
            <p:cNvSpPr/>
            <p:nvPr/>
          </p:nvSpPr>
          <p:spPr>
            <a:xfrm flipH="false" flipV="false" rot="0">
              <a:off x="0" y="0"/>
              <a:ext cx="1114723" cy="396554"/>
            </a:xfrm>
            <a:custGeom>
              <a:avLst/>
              <a:gdLst/>
              <a:ahLst/>
              <a:cxnLst/>
              <a:rect r="r" b="b" t="t" l="l"/>
              <a:pathLst>
                <a:path h="396554" w="1114723">
                  <a:moveTo>
                    <a:pt x="911523" y="0"/>
                  </a:moveTo>
                  <a:cubicBezTo>
                    <a:pt x="1023747" y="0"/>
                    <a:pt x="1114723" y="88772"/>
                    <a:pt x="1114723" y="198277"/>
                  </a:cubicBezTo>
                  <a:cubicBezTo>
                    <a:pt x="1114723" y="307782"/>
                    <a:pt x="1023747" y="396554"/>
                    <a:pt x="911523" y="396554"/>
                  </a:cubicBezTo>
                  <a:lnTo>
                    <a:pt x="203200" y="396554"/>
                  </a:lnTo>
                  <a:cubicBezTo>
                    <a:pt x="90976" y="396554"/>
                    <a:pt x="0" y="307782"/>
                    <a:pt x="0" y="198277"/>
                  </a:cubicBezTo>
                  <a:cubicBezTo>
                    <a:pt x="0" y="88772"/>
                    <a:pt x="90976" y="0"/>
                    <a:pt x="203200" y="0"/>
                  </a:cubicBezTo>
                  <a:close/>
                </a:path>
              </a:pathLst>
            </a:custGeom>
            <a:solidFill>
              <a:srgbClr val="000000">
                <a:alpha val="0"/>
              </a:srgbClr>
            </a:solidFill>
            <a:ln w="123825" cap="sq">
              <a:solidFill>
                <a:srgbClr val="00B7FF"/>
              </a:solidFill>
              <a:prstDash val="solid"/>
              <a:miter/>
            </a:ln>
          </p:spPr>
        </p:sp>
        <p:sp>
          <p:nvSpPr>
            <p:cNvPr name="TextBox 15" id="15"/>
            <p:cNvSpPr txBox="true"/>
            <p:nvPr/>
          </p:nvSpPr>
          <p:spPr>
            <a:xfrm>
              <a:off x="0" y="-57150"/>
              <a:ext cx="1114723" cy="453704"/>
            </a:xfrm>
            <a:prstGeom prst="rect">
              <a:avLst/>
            </a:prstGeom>
          </p:spPr>
          <p:txBody>
            <a:bodyPr anchor="ctr" rtlCol="false" tIns="50800" lIns="50800" bIns="50800" rIns="50800"/>
            <a:lstStyle/>
            <a:p>
              <a:pPr algn="ctr">
                <a:lnSpc>
                  <a:spcPts val="3779"/>
                </a:lnSpc>
              </a:pPr>
              <a:r>
                <a:rPr lang="en-US" b="true" sz="2699">
                  <a:solidFill>
                    <a:srgbClr val="00B7FF"/>
                  </a:solidFill>
                  <a:latin typeface="Canva Sans Bold"/>
                  <a:ea typeface="Canva Sans Bold"/>
                  <a:cs typeface="Canva Sans Bold"/>
                  <a:sym typeface="Canva Sans Bold"/>
                </a:rPr>
                <a:t> </a:t>
              </a:r>
              <a:r>
                <a:rPr lang="en-US" b="true" sz="2699">
                  <a:solidFill>
                    <a:srgbClr val="00B7FF"/>
                  </a:solidFill>
                  <a:latin typeface="Canva Sans Bold"/>
                  <a:ea typeface="Canva Sans Bold"/>
                  <a:cs typeface="Canva Sans Bold"/>
                  <a:sym typeface="Canva Sans Bold"/>
                </a:rPr>
                <a:t>w_color</a:t>
              </a:r>
              <a:r>
                <a:rPr lang="en-US" sz="2699">
                  <a:solidFill>
                    <a:srgbClr val="000000"/>
                  </a:solidFill>
                  <a:latin typeface="Canva Sans"/>
                  <a:ea typeface="Canva Sans"/>
                  <a:cs typeface="Canva Sans"/>
                  <a:sym typeface="Canva Sans"/>
                </a:rPr>
                <a:t> ∗ color_sim(p1, p2)</a:t>
              </a:r>
            </a:p>
          </p:txBody>
        </p:sp>
      </p:grpSp>
      <p:sp>
        <p:nvSpPr>
          <p:cNvPr name="Freeform 16" id="16"/>
          <p:cNvSpPr/>
          <p:nvPr/>
        </p:nvSpPr>
        <p:spPr>
          <a:xfrm flipH="false" flipV="false" rot="0">
            <a:off x="4856319" y="4794088"/>
            <a:ext cx="698825" cy="698825"/>
          </a:xfrm>
          <a:custGeom>
            <a:avLst/>
            <a:gdLst/>
            <a:ahLst/>
            <a:cxnLst/>
            <a:rect r="r" b="b" t="t" l="l"/>
            <a:pathLst>
              <a:path h="698825" w="698825">
                <a:moveTo>
                  <a:pt x="0" y="0"/>
                </a:moveTo>
                <a:lnTo>
                  <a:pt x="698825" y="0"/>
                </a:lnTo>
                <a:lnTo>
                  <a:pt x="698825" y="698824"/>
                </a:lnTo>
                <a:lnTo>
                  <a:pt x="0" y="698824"/>
                </a:lnTo>
                <a:lnTo>
                  <a:pt x="0" y="0"/>
                </a:lnTo>
                <a:close/>
              </a:path>
            </a:pathLst>
          </a:custGeom>
          <a:blipFill>
            <a:blip r:embed="rId5"/>
            <a:stretch>
              <a:fillRect l="0" t="0" r="0" b="0"/>
            </a:stretch>
          </a:blipFill>
        </p:spPr>
      </p:sp>
      <p:sp>
        <p:nvSpPr>
          <p:cNvPr name="Freeform 17" id="17"/>
          <p:cNvSpPr/>
          <p:nvPr/>
        </p:nvSpPr>
        <p:spPr>
          <a:xfrm flipH="false" flipV="false" rot="0">
            <a:off x="5555144" y="7184804"/>
            <a:ext cx="763718" cy="763718"/>
          </a:xfrm>
          <a:custGeom>
            <a:avLst/>
            <a:gdLst/>
            <a:ahLst/>
            <a:cxnLst/>
            <a:rect r="r" b="b" t="t" l="l"/>
            <a:pathLst>
              <a:path h="763718" w="763718">
                <a:moveTo>
                  <a:pt x="0" y="0"/>
                </a:moveTo>
                <a:lnTo>
                  <a:pt x="763718" y="0"/>
                </a:lnTo>
                <a:lnTo>
                  <a:pt x="763718" y="763718"/>
                </a:lnTo>
                <a:lnTo>
                  <a:pt x="0" y="763718"/>
                </a:lnTo>
                <a:lnTo>
                  <a:pt x="0" y="0"/>
                </a:lnTo>
                <a:close/>
              </a:path>
            </a:pathLst>
          </a:custGeom>
          <a:blipFill>
            <a:blip r:embed="rId6"/>
            <a:stretch>
              <a:fillRect l="0" t="0" r="0" b="0"/>
            </a:stretch>
          </a:blipFill>
        </p:spPr>
      </p:sp>
      <p:sp>
        <p:nvSpPr>
          <p:cNvPr name="Freeform 18" id="18"/>
          <p:cNvSpPr/>
          <p:nvPr/>
        </p:nvSpPr>
        <p:spPr>
          <a:xfrm flipH="false" flipV="false" rot="0">
            <a:off x="11592080" y="7184804"/>
            <a:ext cx="763718" cy="763718"/>
          </a:xfrm>
          <a:custGeom>
            <a:avLst/>
            <a:gdLst/>
            <a:ahLst/>
            <a:cxnLst/>
            <a:rect r="r" b="b" t="t" l="l"/>
            <a:pathLst>
              <a:path h="763718" w="763718">
                <a:moveTo>
                  <a:pt x="0" y="0"/>
                </a:moveTo>
                <a:lnTo>
                  <a:pt x="763717" y="0"/>
                </a:lnTo>
                <a:lnTo>
                  <a:pt x="763717" y="763718"/>
                </a:lnTo>
                <a:lnTo>
                  <a:pt x="0" y="763718"/>
                </a:lnTo>
                <a:lnTo>
                  <a:pt x="0" y="0"/>
                </a:lnTo>
                <a:close/>
              </a:path>
            </a:pathLst>
          </a:custGeom>
          <a:blipFill>
            <a:blip r:embed="rId6"/>
            <a:stretch>
              <a:fillRect l="0" t="0" r="0" b="0"/>
            </a:stretch>
          </a:blipFill>
        </p:spPr>
      </p:sp>
      <p:sp>
        <p:nvSpPr>
          <p:cNvPr name="TextBox 19" id="19"/>
          <p:cNvSpPr txBox="true"/>
          <p:nvPr/>
        </p:nvSpPr>
        <p:spPr>
          <a:xfrm rot="0">
            <a:off x="615301" y="472535"/>
            <a:ext cx="14222039" cy="729488"/>
          </a:xfrm>
          <a:prstGeom prst="rect">
            <a:avLst/>
          </a:prstGeom>
        </p:spPr>
        <p:txBody>
          <a:bodyPr anchor="t" rtlCol="false" tIns="0" lIns="0" bIns="0" rIns="0">
            <a:spAutoFit/>
          </a:bodyPr>
          <a:lstStyle/>
          <a:p>
            <a:pPr algn="l" marL="0" indent="0" lvl="0">
              <a:lnSpc>
                <a:spcPts val="5992"/>
              </a:lnSpc>
              <a:spcBef>
                <a:spcPct val="0"/>
              </a:spcBef>
            </a:pPr>
            <a:r>
              <a:rPr lang="en-US" sz="4280" spc="119">
                <a:solidFill>
                  <a:srgbClr val="000000"/>
                </a:solidFill>
                <a:latin typeface="League Spartan"/>
                <a:ea typeface="League Spartan"/>
                <a:cs typeface="League Spartan"/>
                <a:sym typeface="League Spartan"/>
              </a:rPr>
              <a:t>MULTIMODAL SCORE: TEXT SIMILARITY</a:t>
            </a:r>
          </a:p>
        </p:txBody>
      </p:sp>
      <p:sp>
        <p:nvSpPr>
          <p:cNvPr name="TextBox 20" id="20"/>
          <p:cNvSpPr txBox="true"/>
          <p:nvPr/>
        </p:nvSpPr>
        <p:spPr>
          <a:xfrm rot="0">
            <a:off x="2001785" y="2516421"/>
            <a:ext cx="14222039" cy="531488"/>
          </a:xfrm>
          <a:prstGeom prst="rect">
            <a:avLst/>
          </a:prstGeom>
        </p:spPr>
        <p:txBody>
          <a:bodyPr anchor="t" rtlCol="false" tIns="0" lIns="0" bIns="0" rIns="0">
            <a:spAutoFit/>
          </a:bodyPr>
          <a:lstStyle/>
          <a:p>
            <a:pPr algn="l" marL="0" indent="0" lvl="0">
              <a:lnSpc>
                <a:spcPts val="4305"/>
              </a:lnSpc>
              <a:spcBef>
                <a:spcPct val="0"/>
              </a:spcBef>
            </a:pPr>
            <a:r>
              <a:rPr lang="en-US" sz="3075" spc="86">
                <a:solidFill>
                  <a:srgbClr val="000000"/>
                </a:solidFill>
                <a:latin typeface="League Spartan"/>
                <a:ea typeface="League Spartan"/>
                <a:cs typeface="League Spartan"/>
                <a:sym typeface="League Spartan"/>
              </a:rPr>
              <a:t>APPROACH:</a:t>
            </a:r>
          </a:p>
        </p:txBody>
      </p:sp>
      <p:sp>
        <p:nvSpPr>
          <p:cNvPr name="TextBox 21" id="2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
        <p:nvSpPr>
          <p:cNvPr name="Freeform 22" id="22"/>
          <p:cNvSpPr/>
          <p:nvPr/>
        </p:nvSpPr>
        <p:spPr>
          <a:xfrm flipH="true" flipV="true" rot="8380256">
            <a:off x="7461448" y="9098357"/>
            <a:ext cx="2200040" cy="621511"/>
          </a:xfrm>
          <a:custGeom>
            <a:avLst/>
            <a:gdLst/>
            <a:ahLst/>
            <a:cxnLst/>
            <a:rect r="r" b="b" t="t" l="l"/>
            <a:pathLst>
              <a:path h="621511" w="2200040">
                <a:moveTo>
                  <a:pt x="2200040" y="621511"/>
                </a:moveTo>
                <a:lnTo>
                  <a:pt x="0" y="621511"/>
                </a:lnTo>
                <a:lnTo>
                  <a:pt x="0" y="0"/>
                </a:lnTo>
                <a:lnTo>
                  <a:pt x="2200040" y="0"/>
                </a:lnTo>
                <a:lnTo>
                  <a:pt x="2200040" y="621511"/>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878669" y="4494189"/>
            <a:ext cx="11520040" cy="1298623"/>
          </a:xfrm>
          <a:custGeom>
            <a:avLst/>
            <a:gdLst/>
            <a:ahLst/>
            <a:cxnLst/>
            <a:rect r="r" b="b" t="t" l="l"/>
            <a:pathLst>
              <a:path h="1298623" w="11520040">
                <a:moveTo>
                  <a:pt x="0" y="0"/>
                </a:moveTo>
                <a:lnTo>
                  <a:pt x="11520040" y="0"/>
                </a:lnTo>
                <a:lnTo>
                  <a:pt x="11520040" y="1298622"/>
                </a:lnTo>
                <a:lnTo>
                  <a:pt x="0" y="1298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3390" y="4189086"/>
            <a:ext cx="3679960" cy="2019005"/>
          </a:xfrm>
          <a:custGeom>
            <a:avLst/>
            <a:gdLst/>
            <a:ahLst/>
            <a:cxnLst/>
            <a:rect r="r" b="b" t="t" l="l"/>
            <a:pathLst>
              <a:path h="2019005" w="3679960">
                <a:moveTo>
                  <a:pt x="0" y="0"/>
                </a:moveTo>
                <a:lnTo>
                  <a:pt x="3679960" y="0"/>
                </a:lnTo>
                <a:lnTo>
                  <a:pt x="3679960" y="2019005"/>
                </a:lnTo>
                <a:lnTo>
                  <a:pt x="0" y="2019005"/>
                </a:lnTo>
                <a:lnTo>
                  <a:pt x="0" y="0"/>
                </a:lnTo>
                <a:close/>
              </a:path>
            </a:pathLst>
          </a:custGeom>
          <a:blipFill>
            <a:blip r:embed="rId4"/>
            <a:stretch>
              <a:fillRect l="0" t="0" r="0" b="0"/>
            </a:stretch>
          </a:blipFill>
        </p:spPr>
      </p:sp>
      <p:sp>
        <p:nvSpPr>
          <p:cNvPr name="Freeform 4" id="4"/>
          <p:cNvSpPr/>
          <p:nvPr/>
        </p:nvSpPr>
        <p:spPr>
          <a:xfrm flipH="false" flipV="false" rot="0">
            <a:off x="4487578" y="4605824"/>
            <a:ext cx="1026472" cy="1075352"/>
          </a:xfrm>
          <a:custGeom>
            <a:avLst/>
            <a:gdLst/>
            <a:ahLst/>
            <a:cxnLst/>
            <a:rect r="r" b="b" t="t" l="l"/>
            <a:pathLst>
              <a:path h="1075352" w="1026472">
                <a:moveTo>
                  <a:pt x="0" y="0"/>
                </a:moveTo>
                <a:lnTo>
                  <a:pt x="1026472" y="0"/>
                </a:lnTo>
                <a:lnTo>
                  <a:pt x="1026472" y="1075352"/>
                </a:lnTo>
                <a:lnTo>
                  <a:pt x="0" y="1075352"/>
                </a:lnTo>
                <a:lnTo>
                  <a:pt x="0" y="0"/>
                </a:lnTo>
                <a:close/>
              </a:path>
            </a:pathLst>
          </a:custGeom>
          <a:blipFill>
            <a:blip r:embed="rId5"/>
            <a:stretch>
              <a:fillRect l="0" t="0" r="0" b="0"/>
            </a:stretch>
          </a:blipFill>
        </p:spPr>
      </p:sp>
      <p:sp>
        <p:nvSpPr>
          <p:cNvPr name="Freeform 5" id="5"/>
          <p:cNvSpPr/>
          <p:nvPr/>
        </p:nvSpPr>
        <p:spPr>
          <a:xfrm flipH="false" flipV="false" rot="0">
            <a:off x="10752159" y="3357959"/>
            <a:ext cx="3819103" cy="3681259"/>
          </a:xfrm>
          <a:custGeom>
            <a:avLst/>
            <a:gdLst/>
            <a:ahLst/>
            <a:cxnLst/>
            <a:rect r="r" b="b" t="t" l="l"/>
            <a:pathLst>
              <a:path h="3681259" w="3819103">
                <a:moveTo>
                  <a:pt x="0" y="0"/>
                </a:moveTo>
                <a:lnTo>
                  <a:pt x="3819103" y="0"/>
                </a:lnTo>
                <a:lnTo>
                  <a:pt x="3819103" y="3681259"/>
                </a:lnTo>
                <a:lnTo>
                  <a:pt x="0" y="3681259"/>
                </a:lnTo>
                <a:lnTo>
                  <a:pt x="0" y="0"/>
                </a:lnTo>
                <a:close/>
              </a:path>
            </a:pathLst>
          </a:custGeom>
          <a:blipFill>
            <a:blip r:embed="rId6"/>
            <a:stretch>
              <a:fillRect l="0" t="0" r="0" b="0"/>
            </a:stretch>
          </a:blipFill>
        </p:spPr>
      </p:sp>
      <p:sp>
        <p:nvSpPr>
          <p:cNvPr name="Freeform 6" id="6"/>
          <p:cNvSpPr/>
          <p:nvPr/>
        </p:nvSpPr>
        <p:spPr>
          <a:xfrm flipH="false" flipV="false" rot="0">
            <a:off x="14971312" y="3210578"/>
            <a:ext cx="1616040" cy="3976020"/>
          </a:xfrm>
          <a:custGeom>
            <a:avLst/>
            <a:gdLst/>
            <a:ahLst/>
            <a:cxnLst/>
            <a:rect r="r" b="b" t="t" l="l"/>
            <a:pathLst>
              <a:path h="3976020" w="1616040">
                <a:moveTo>
                  <a:pt x="0" y="0"/>
                </a:moveTo>
                <a:lnTo>
                  <a:pt x="1616040" y="0"/>
                </a:lnTo>
                <a:lnTo>
                  <a:pt x="1616040" y="3976021"/>
                </a:lnTo>
                <a:lnTo>
                  <a:pt x="0" y="3976021"/>
                </a:lnTo>
                <a:lnTo>
                  <a:pt x="0" y="0"/>
                </a:lnTo>
                <a:close/>
              </a:path>
            </a:pathLst>
          </a:custGeom>
          <a:blipFill>
            <a:blip r:embed="rId7"/>
            <a:stretch>
              <a:fillRect l="-6089" t="0" r="-6089" b="0"/>
            </a:stretch>
          </a:blipFill>
        </p:spPr>
      </p:sp>
      <p:sp>
        <p:nvSpPr>
          <p:cNvPr name="Freeform 7" id="7"/>
          <p:cNvSpPr/>
          <p:nvPr/>
        </p:nvSpPr>
        <p:spPr>
          <a:xfrm flipH="false" flipV="false" rot="0">
            <a:off x="9039095" y="4605824"/>
            <a:ext cx="1026472" cy="1075352"/>
          </a:xfrm>
          <a:custGeom>
            <a:avLst/>
            <a:gdLst/>
            <a:ahLst/>
            <a:cxnLst/>
            <a:rect r="r" b="b" t="t" l="l"/>
            <a:pathLst>
              <a:path h="1075352" w="1026472">
                <a:moveTo>
                  <a:pt x="0" y="0"/>
                </a:moveTo>
                <a:lnTo>
                  <a:pt x="1026472" y="0"/>
                </a:lnTo>
                <a:lnTo>
                  <a:pt x="1026472" y="1075352"/>
                </a:lnTo>
                <a:lnTo>
                  <a:pt x="0" y="1075352"/>
                </a:lnTo>
                <a:lnTo>
                  <a:pt x="0" y="0"/>
                </a:lnTo>
                <a:close/>
              </a:path>
            </a:pathLst>
          </a:custGeom>
          <a:blipFill>
            <a:blip r:embed="rId5"/>
            <a:stretch>
              <a:fillRect l="0" t="0" r="0" b="0"/>
            </a:stretch>
          </a:blipFill>
        </p:spPr>
      </p:sp>
      <p:sp>
        <p:nvSpPr>
          <p:cNvPr name="Freeform 8" id="8"/>
          <p:cNvSpPr/>
          <p:nvPr/>
        </p:nvSpPr>
        <p:spPr>
          <a:xfrm flipH="false" flipV="false" rot="0">
            <a:off x="6332272" y="4189086"/>
            <a:ext cx="1888602" cy="2186802"/>
          </a:xfrm>
          <a:custGeom>
            <a:avLst/>
            <a:gdLst/>
            <a:ahLst/>
            <a:cxnLst/>
            <a:rect r="r" b="b" t="t" l="l"/>
            <a:pathLst>
              <a:path h="2186802" w="1888602">
                <a:moveTo>
                  <a:pt x="0" y="0"/>
                </a:moveTo>
                <a:lnTo>
                  <a:pt x="1888602" y="0"/>
                </a:lnTo>
                <a:lnTo>
                  <a:pt x="1888602" y="2186802"/>
                </a:lnTo>
                <a:lnTo>
                  <a:pt x="0" y="2186802"/>
                </a:lnTo>
                <a:lnTo>
                  <a:pt x="0" y="0"/>
                </a:lnTo>
                <a:close/>
              </a:path>
            </a:pathLst>
          </a:custGeom>
          <a:blipFill>
            <a:blip r:embed="rId8"/>
            <a:stretch>
              <a:fillRect l="0" t="0" r="0" b="0"/>
            </a:stretch>
          </a:blipFill>
        </p:spPr>
      </p:sp>
      <p:sp>
        <p:nvSpPr>
          <p:cNvPr name="Freeform 9" id="9"/>
          <p:cNvSpPr/>
          <p:nvPr/>
        </p:nvSpPr>
        <p:spPr>
          <a:xfrm flipH="false" flipV="false" rot="0">
            <a:off x="5858362" y="6691841"/>
            <a:ext cx="2474447" cy="694754"/>
          </a:xfrm>
          <a:custGeom>
            <a:avLst/>
            <a:gdLst/>
            <a:ahLst/>
            <a:cxnLst/>
            <a:rect r="r" b="b" t="t" l="l"/>
            <a:pathLst>
              <a:path h="694754" w="2474447">
                <a:moveTo>
                  <a:pt x="0" y="0"/>
                </a:moveTo>
                <a:lnTo>
                  <a:pt x="2474447" y="0"/>
                </a:lnTo>
                <a:lnTo>
                  <a:pt x="2474447" y="694754"/>
                </a:lnTo>
                <a:lnTo>
                  <a:pt x="0" y="694754"/>
                </a:lnTo>
                <a:lnTo>
                  <a:pt x="0" y="0"/>
                </a:lnTo>
                <a:close/>
              </a:path>
            </a:pathLst>
          </a:custGeom>
          <a:blipFill>
            <a:blip r:embed="rId9"/>
            <a:stretch>
              <a:fillRect l="0" t="-343" r="0" b="-343"/>
            </a:stretch>
          </a:blipFill>
        </p:spPr>
      </p:sp>
      <p:sp>
        <p:nvSpPr>
          <p:cNvPr name="TextBox 10" id="10"/>
          <p:cNvSpPr txBox="true"/>
          <p:nvPr/>
        </p:nvSpPr>
        <p:spPr>
          <a:xfrm rot="0">
            <a:off x="1028700" y="299091"/>
            <a:ext cx="14222039" cy="729609"/>
          </a:xfrm>
          <a:prstGeom prst="rect">
            <a:avLst/>
          </a:prstGeom>
        </p:spPr>
        <p:txBody>
          <a:bodyPr anchor="t" rtlCol="false" tIns="0" lIns="0" bIns="0" rIns="0">
            <a:spAutoFit/>
          </a:bodyPr>
          <a:lstStyle/>
          <a:p>
            <a:pPr algn="l" marL="0" indent="0" lvl="0">
              <a:lnSpc>
                <a:spcPts val="5985"/>
              </a:lnSpc>
              <a:spcBef>
                <a:spcPct val="0"/>
              </a:spcBef>
            </a:pPr>
            <a:r>
              <a:rPr lang="en-US" sz="4275" spc="119">
                <a:solidFill>
                  <a:srgbClr val="000000"/>
                </a:solidFill>
                <a:latin typeface="League Spartan"/>
                <a:ea typeface="League Spartan"/>
                <a:cs typeface="League Spartan"/>
                <a:sym typeface="League Spartan"/>
              </a:rPr>
              <a:t>TEXT SIMILARITY</a:t>
            </a:r>
          </a:p>
        </p:txBody>
      </p:sp>
      <p:sp>
        <p:nvSpPr>
          <p:cNvPr name="TextBox 11" id="11"/>
          <p:cNvSpPr txBox="true"/>
          <p:nvPr/>
        </p:nvSpPr>
        <p:spPr>
          <a:xfrm rot="0">
            <a:off x="5858362" y="3582233"/>
            <a:ext cx="3152481" cy="292528"/>
          </a:xfrm>
          <a:prstGeom prst="rect">
            <a:avLst/>
          </a:prstGeom>
        </p:spPr>
        <p:txBody>
          <a:bodyPr anchor="t" rtlCol="false" tIns="0" lIns="0" bIns="0" rIns="0">
            <a:spAutoFit/>
          </a:bodyPr>
          <a:lstStyle/>
          <a:p>
            <a:pPr algn="ctr">
              <a:lnSpc>
                <a:spcPts val="2440"/>
              </a:lnSpc>
              <a:spcBef>
                <a:spcPct val="0"/>
              </a:spcBef>
            </a:pPr>
            <a:r>
              <a:rPr lang="en-US" sz="1743" spc="48">
                <a:solidFill>
                  <a:srgbClr val="000000"/>
                </a:solidFill>
                <a:latin typeface="League Spartan"/>
                <a:ea typeface="League Spartan"/>
                <a:cs typeface="League Spartan"/>
                <a:sym typeface="League Spartan"/>
              </a:rPr>
              <a:t>SENTENCE TRANSFORMER</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5301" y="1441900"/>
            <a:ext cx="2772968" cy="312589"/>
          </a:xfrm>
          <a:custGeom>
            <a:avLst/>
            <a:gdLst/>
            <a:ahLst/>
            <a:cxnLst/>
            <a:rect r="r" b="b" t="t" l="l"/>
            <a:pathLst>
              <a:path h="312589" w="2772968">
                <a:moveTo>
                  <a:pt x="0" y="0"/>
                </a:moveTo>
                <a:lnTo>
                  <a:pt x="2772969" y="0"/>
                </a:lnTo>
                <a:lnTo>
                  <a:pt x="2772969" y="312590"/>
                </a:lnTo>
                <a:lnTo>
                  <a:pt x="0" y="312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5926" y="2288559"/>
            <a:ext cx="966469" cy="1053886"/>
          </a:xfrm>
          <a:custGeom>
            <a:avLst/>
            <a:gdLst/>
            <a:ahLst/>
            <a:cxnLst/>
            <a:rect r="r" b="b" t="t" l="l"/>
            <a:pathLst>
              <a:path h="1053886" w="966469">
                <a:moveTo>
                  <a:pt x="0" y="0"/>
                </a:moveTo>
                <a:lnTo>
                  <a:pt x="966468" y="0"/>
                </a:lnTo>
                <a:lnTo>
                  <a:pt x="966468" y="1053886"/>
                </a:lnTo>
                <a:lnTo>
                  <a:pt x="0" y="1053886"/>
                </a:lnTo>
                <a:lnTo>
                  <a:pt x="0" y="0"/>
                </a:lnTo>
                <a:close/>
              </a:path>
            </a:pathLst>
          </a:custGeom>
          <a:blipFill>
            <a:blip r:embed="rId4"/>
            <a:stretch>
              <a:fillRect l="-5027" t="0" r="-5027" b="0"/>
            </a:stretch>
          </a:blipFill>
        </p:spPr>
      </p:sp>
      <p:grpSp>
        <p:nvGrpSpPr>
          <p:cNvPr name="Group 4" id="4"/>
          <p:cNvGrpSpPr/>
          <p:nvPr/>
        </p:nvGrpSpPr>
        <p:grpSpPr>
          <a:xfrm rot="0">
            <a:off x="615301" y="4516281"/>
            <a:ext cx="3705958" cy="1254437"/>
            <a:chOff x="0" y="0"/>
            <a:chExt cx="812800" cy="275126"/>
          </a:xfrm>
        </p:grpSpPr>
        <p:sp>
          <p:nvSpPr>
            <p:cNvPr name="Freeform 5" id="5"/>
            <p:cNvSpPr/>
            <p:nvPr/>
          </p:nvSpPr>
          <p:spPr>
            <a:xfrm flipH="false" flipV="false" rot="0">
              <a:off x="0" y="0"/>
              <a:ext cx="812800" cy="275126"/>
            </a:xfrm>
            <a:custGeom>
              <a:avLst/>
              <a:gdLst/>
              <a:ahLst/>
              <a:cxnLst/>
              <a:rect r="r" b="b" t="t" l="l"/>
              <a:pathLst>
                <a:path h="275126" w="812800">
                  <a:moveTo>
                    <a:pt x="609600" y="0"/>
                  </a:moveTo>
                  <a:cubicBezTo>
                    <a:pt x="721824" y="0"/>
                    <a:pt x="812800" y="61589"/>
                    <a:pt x="812800" y="137563"/>
                  </a:cubicBezTo>
                  <a:cubicBezTo>
                    <a:pt x="812800" y="213537"/>
                    <a:pt x="721824" y="275126"/>
                    <a:pt x="609600" y="275126"/>
                  </a:cubicBezTo>
                  <a:lnTo>
                    <a:pt x="203200" y="275126"/>
                  </a:lnTo>
                  <a:cubicBezTo>
                    <a:pt x="90976" y="275126"/>
                    <a:pt x="0" y="213537"/>
                    <a:pt x="0" y="137563"/>
                  </a:cubicBezTo>
                  <a:cubicBezTo>
                    <a:pt x="0" y="61589"/>
                    <a:pt x="90976" y="0"/>
                    <a:pt x="203200" y="0"/>
                  </a:cubicBezTo>
                  <a:close/>
                </a:path>
              </a:pathLst>
            </a:custGeom>
            <a:solidFill>
              <a:srgbClr val="000000">
                <a:alpha val="0"/>
              </a:srgbClr>
            </a:solidFill>
            <a:ln w="123825" cap="sq">
              <a:solidFill>
                <a:srgbClr val="FFBD59"/>
              </a:solidFill>
              <a:prstDash val="solid"/>
              <a:miter/>
            </a:ln>
          </p:spPr>
        </p:sp>
        <p:sp>
          <p:nvSpPr>
            <p:cNvPr name="TextBox 6" id="6"/>
            <p:cNvSpPr txBox="true"/>
            <p:nvPr/>
          </p:nvSpPr>
          <p:spPr>
            <a:xfrm>
              <a:off x="0" y="-57150"/>
              <a:ext cx="812800" cy="332276"/>
            </a:xfrm>
            <a:prstGeom prst="rect">
              <a:avLst/>
            </a:prstGeom>
          </p:spPr>
          <p:txBody>
            <a:bodyPr anchor="ctr" rtlCol="false" tIns="50800" lIns="50800" bIns="50800" rIns="50800"/>
            <a:lstStyle/>
            <a:p>
              <a:pPr algn="ctr">
                <a:lnSpc>
                  <a:spcPts val="3779"/>
                </a:lnSpc>
              </a:pPr>
              <a:r>
                <a:rPr lang="en-US" sz="2699">
                  <a:solidFill>
                    <a:srgbClr val="000000"/>
                  </a:solidFill>
                  <a:latin typeface="Canva Sans"/>
                  <a:ea typeface="Canva Sans"/>
                  <a:cs typeface="Canva Sans"/>
                  <a:sym typeface="Canva Sans"/>
                </a:rPr>
                <a:t>Similarity (</a:t>
              </a:r>
              <a:r>
                <a:rPr lang="en-US" b="true" sz="2699">
                  <a:solidFill>
                    <a:srgbClr val="BE1931"/>
                  </a:solidFill>
                  <a:latin typeface="Canva Sans Bold"/>
                  <a:ea typeface="Canva Sans Bold"/>
                  <a:cs typeface="Canva Sans Bold"/>
                  <a:sym typeface="Canva Sans Bold"/>
                </a:rPr>
                <a:t>p1</a:t>
              </a:r>
              <a:r>
                <a:rPr lang="en-US" sz="2699">
                  <a:solidFill>
                    <a:srgbClr val="000000"/>
                  </a:solidFill>
                  <a:latin typeface="Canva Sans"/>
                  <a:ea typeface="Canva Sans"/>
                  <a:cs typeface="Canva Sans"/>
                  <a:sym typeface="Canva Sans"/>
                </a:rPr>
                <a:t>,</a:t>
              </a:r>
              <a:r>
                <a:rPr lang="en-US" b="true" sz="2699">
                  <a:solidFill>
                    <a:srgbClr val="BE1931"/>
                  </a:solidFill>
                  <a:latin typeface="Canva Sans Bold"/>
                  <a:ea typeface="Canva Sans Bold"/>
                  <a:cs typeface="Canva Sans Bold"/>
                  <a:sym typeface="Canva Sans Bold"/>
                </a:rPr>
                <a:t>p2</a:t>
              </a:r>
              <a:r>
                <a:rPr lang="en-US" sz="2699">
                  <a:solidFill>
                    <a:srgbClr val="000000"/>
                  </a:solidFill>
                  <a:latin typeface="Canva Sans"/>
                  <a:ea typeface="Canva Sans"/>
                  <a:cs typeface="Canva Sans"/>
                  <a:sym typeface="Canva Sans"/>
                </a:rPr>
                <a:t>)</a:t>
              </a:r>
            </a:p>
          </p:txBody>
        </p:sp>
      </p:grpSp>
      <p:grpSp>
        <p:nvGrpSpPr>
          <p:cNvPr name="Group 7" id="7"/>
          <p:cNvGrpSpPr/>
          <p:nvPr/>
        </p:nvGrpSpPr>
        <p:grpSpPr>
          <a:xfrm rot="0">
            <a:off x="615301" y="6662620"/>
            <a:ext cx="4607879" cy="1808087"/>
            <a:chOff x="0" y="0"/>
            <a:chExt cx="1010612" cy="396554"/>
          </a:xfrm>
        </p:grpSpPr>
        <p:sp>
          <p:nvSpPr>
            <p:cNvPr name="Freeform 8" id="8"/>
            <p:cNvSpPr/>
            <p:nvPr/>
          </p:nvSpPr>
          <p:spPr>
            <a:xfrm flipH="false" flipV="false" rot="0">
              <a:off x="0" y="0"/>
              <a:ext cx="1010612" cy="396554"/>
            </a:xfrm>
            <a:custGeom>
              <a:avLst/>
              <a:gdLst/>
              <a:ahLst/>
              <a:cxnLst/>
              <a:rect r="r" b="b" t="t" l="l"/>
              <a:pathLst>
                <a:path h="396554" w="1010612">
                  <a:moveTo>
                    <a:pt x="807412" y="0"/>
                  </a:moveTo>
                  <a:cubicBezTo>
                    <a:pt x="919636" y="0"/>
                    <a:pt x="1010612" y="88772"/>
                    <a:pt x="1010612" y="198277"/>
                  </a:cubicBezTo>
                  <a:cubicBezTo>
                    <a:pt x="1010612" y="307782"/>
                    <a:pt x="919636" y="396554"/>
                    <a:pt x="807412" y="396554"/>
                  </a:cubicBezTo>
                  <a:lnTo>
                    <a:pt x="203200" y="396554"/>
                  </a:lnTo>
                  <a:cubicBezTo>
                    <a:pt x="90976" y="396554"/>
                    <a:pt x="0" y="307782"/>
                    <a:pt x="0" y="198277"/>
                  </a:cubicBezTo>
                  <a:cubicBezTo>
                    <a:pt x="0" y="88772"/>
                    <a:pt x="90976" y="0"/>
                    <a:pt x="203200" y="0"/>
                  </a:cubicBezTo>
                  <a:close/>
                </a:path>
              </a:pathLst>
            </a:custGeom>
            <a:solidFill>
              <a:srgbClr val="000000">
                <a:alpha val="0"/>
              </a:srgbClr>
            </a:solidFill>
            <a:ln w="123825" cap="sq">
              <a:solidFill>
                <a:srgbClr val="FFA4D8"/>
              </a:solidFill>
              <a:prstDash val="solid"/>
              <a:miter/>
            </a:ln>
          </p:spPr>
        </p:sp>
        <p:sp>
          <p:nvSpPr>
            <p:cNvPr name="TextBox 9" id="9"/>
            <p:cNvSpPr txBox="true"/>
            <p:nvPr/>
          </p:nvSpPr>
          <p:spPr>
            <a:xfrm>
              <a:off x="0" y="-57150"/>
              <a:ext cx="1010612" cy="453704"/>
            </a:xfrm>
            <a:prstGeom prst="rect">
              <a:avLst/>
            </a:prstGeom>
          </p:spPr>
          <p:txBody>
            <a:bodyPr anchor="ctr" rtlCol="false" tIns="50800" lIns="50800" bIns="50800" rIns="50800"/>
            <a:lstStyle/>
            <a:p>
              <a:pPr algn="ctr">
                <a:lnSpc>
                  <a:spcPts val="3779"/>
                </a:lnSpc>
              </a:pPr>
            </a:p>
            <a:p>
              <a:pPr algn="ctr">
                <a:lnSpc>
                  <a:spcPts val="3779"/>
                </a:lnSpc>
              </a:pPr>
              <a:r>
                <a:rPr lang="en-US" sz="2699" b="true">
                  <a:solidFill>
                    <a:srgbClr val="FFA4D8"/>
                  </a:solidFill>
                  <a:latin typeface="Canva Sans Bold"/>
                  <a:ea typeface="Canva Sans Bold"/>
                  <a:cs typeface="Canva Sans Bold"/>
                  <a:sym typeface="Canva Sans Bold"/>
                </a:rPr>
                <a:t>w_img</a:t>
              </a:r>
              <a:r>
                <a:rPr lang="en-US" sz="2699">
                  <a:solidFill>
                    <a:srgbClr val="000000"/>
                  </a:solidFill>
                  <a:latin typeface="Canva Sans"/>
                  <a:ea typeface="Canva Sans"/>
                  <a:cs typeface="Canva Sans"/>
                  <a:sym typeface="Canva Sans"/>
                </a:rPr>
                <a:t> ∗ img_sim(p1,p2)</a:t>
              </a:r>
            </a:p>
            <a:p>
              <a:pPr algn="ctr">
                <a:lnSpc>
                  <a:spcPts val="3779"/>
                </a:lnSpc>
              </a:pPr>
            </a:p>
          </p:txBody>
        </p:sp>
      </p:grpSp>
      <p:grpSp>
        <p:nvGrpSpPr>
          <p:cNvPr name="Group 10" id="10"/>
          <p:cNvGrpSpPr/>
          <p:nvPr/>
        </p:nvGrpSpPr>
        <p:grpSpPr>
          <a:xfrm rot="0">
            <a:off x="6650826" y="6662620"/>
            <a:ext cx="4607879" cy="1808087"/>
            <a:chOff x="0" y="0"/>
            <a:chExt cx="1010612" cy="396554"/>
          </a:xfrm>
        </p:grpSpPr>
        <p:sp>
          <p:nvSpPr>
            <p:cNvPr name="Freeform 11" id="11"/>
            <p:cNvSpPr/>
            <p:nvPr/>
          </p:nvSpPr>
          <p:spPr>
            <a:xfrm flipH="false" flipV="false" rot="0">
              <a:off x="0" y="0"/>
              <a:ext cx="1010612" cy="396554"/>
            </a:xfrm>
            <a:custGeom>
              <a:avLst/>
              <a:gdLst/>
              <a:ahLst/>
              <a:cxnLst/>
              <a:rect r="r" b="b" t="t" l="l"/>
              <a:pathLst>
                <a:path h="396554" w="1010612">
                  <a:moveTo>
                    <a:pt x="807412" y="0"/>
                  </a:moveTo>
                  <a:cubicBezTo>
                    <a:pt x="919636" y="0"/>
                    <a:pt x="1010612" y="88772"/>
                    <a:pt x="1010612" y="198277"/>
                  </a:cubicBezTo>
                  <a:cubicBezTo>
                    <a:pt x="1010612" y="307782"/>
                    <a:pt x="919636" y="396554"/>
                    <a:pt x="807412" y="396554"/>
                  </a:cubicBezTo>
                  <a:lnTo>
                    <a:pt x="203200" y="396554"/>
                  </a:lnTo>
                  <a:cubicBezTo>
                    <a:pt x="90976" y="396554"/>
                    <a:pt x="0" y="307782"/>
                    <a:pt x="0" y="198277"/>
                  </a:cubicBezTo>
                  <a:cubicBezTo>
                    <a:pt x="0" y="88772"/>
                    <a:pt x="90976" y="0"/>
                    <a:pt x="203200" y="0"/>
                  </a:cubicBezTo>
                  <a:close/>
                </a:path>
              </a:pathLst>
            </a:custGeom>
            <a:solidFill>
              <a:srgbClr val="000000">
                <a:alpha val="0"/>
              </a:srgbClr>
            </a:solidFill>
            <a:ln w="123825" cap="sq">
              <a:solidFill>
                <a:srgbClr val="8C52FF"/>
              </a:solidFill>
              <a:prstDash val="solid"/>
              <a:miter/>
            </a:ln>
          </p:spPr>
        </p:sp>
        <p:sp>
          <p:nvSpPr>
            <p:cNvPr name="TextBox 12" id="12"/>
            <p:cNvSpPr txBox="true"/>
            <p:nvPr/>
          </p:nvSpPr>
          <p:spPr>
            <a:xfrm>
              <a:off x="0" y="-57150"/>
              <a:ext cx="1010612" cy="453704"/>
            </a:xfrm>
            <a:prstGeom prst="rect">
              <a:avLst/>
            </a:prstGeom>
          </p:spPr>
          <p:txBody>
            <a:bodyPr anchor="ctr" rtlCol="false" tIns="50800" lIns="50800" bIns="50800" rIns="50800"/>
            <a:lstStyle/>
            <a:p>
              <a:pPr algn="ctr">
                <a:lnSpc>
                  <a:spcPts val="3779"/>
                </a:lnSpc>
              </a:pPr>
              <a:r>
                <a:rPr lang="en-US" b="true" sz="2699">
                  <a:solidFill>
                    <a:srgbClr val="8C52FF"/>
                  </a:solidFill>
                  <a:latin typeface="Canva Sans Bold"/>
                  <a:ea typeface="Canva Sans Bold"/>
                  <a:cs typeface="Canva Sans Bold"/>
                  <a:sym typeface="Canva Sans Bold"/>
                </a:rPr>
                <a:t>w_txt</a:t>
              </a:r>
              <a:r>
                <a:rPr lang="en-US" sz="2699">
                  <a:solidFill>
                    <a:srgbClr val="8C52FF"/>
                  </a:solidFill>
                  <a:latin typeface="Canva Sans"/>
                  <a:ea typeface="Canva Sans"/>
                  <a:cs typeface="Canva Sans"/>
                  <a:sym typeface="Canva Sans"/>
                </a:rPr>
                <a:t> </a:t>
              </a:r>
              <a:r>
                <a:rPr lang="en-US" sz="2699">
                  <a:solidFill>
                    <a:srgbClr val="000000"/>
                  </a:solidFill>
                  <a:latin typeface="Canva Sans"/>
                  <a:ea typeface="Canva Sans"/>
                  <a:cs typeface="Canva Sans"/>
                  <a:sym typeface="Canva Sans"/>
                </a:rPr>
                <a:t>∗ txt_sim(p1, p2)</a:t>
              </a:r>
            </a:p>
          </p:txBody>
        </p:sp>
      </p:grpSp>
      <p:grpSp>
        <p:nvGrpSpPr>
          <p:cNvPr name="Group 13" id="13"/>
          <p:cNvGrpSpPr/>
          <p:nvPr/>
        </p:nvGrpSpPr>
        <p:grpSpPr>
          <a:xfrm rot="0">
            <a:off x="12689172" y="6662620"/>
            <a:ext cx="5082574" cy="1808087"/>
            <a:chOff x="0" y="0"/>
            <a:chExt cx="1114723" cy="396554"/>
          </a:xfrm>
        </p:grpSpPr>
        <p:sp>
          <p:nvSpPr>
            <p:cNvPr name="Freeform 14" id="14"/>
            <p:cNvSpPr/>
            <p:nvPr/>
          </p:nvSpPr>
          <p:spPr>
            <a:xfrm flipH="false" flipV="false" rot="0">
              <a:off x="0" y="0"/>
              <a:ext cx="1114723" cy="396554"/>
            </a:xfrm>
            <a:custGeom>
              <a:avLst/>
              <a:gdLst/>
              <a:ahLst/>
              <a:cxnLst/>
              <a:rect r="r" b="b" t="t" l="l"/>
              <a:pathLst>
                <a:path h="396554" w="1114723">
                  <a:moveTo>
                    <a:pt x="911523" y="0"/>
                  </a:moveTo>
                  <a:cubicBezTo>
                    <a:pt x="1023747" y="0"/>
                    <a:pt x="1114723" y="88772"/>
                    <a:pt x="1114723" y="198277"/>
                  </a:cubicBezTo>
                  <a:cubicBezTo>
                    <a:pt x="1114723" y="307782"/>
                    <a:pt x="1023747" y="396554"/>
                    <a:pt x="911523" y="396554"/>
                  </a:cubicBezTo>
                  <a:lnTo>
                    <a:pt x="203200" y="396554"/>
                  </a:lnTo>
                  <a:cubicBezTo>
                    <a:pt x="90976" y="396554"/>
                    <a:pt x="0" y="307782"/>
                    <a:pt x="0" y="198277"/>
                  </a:cubicBezTo>
                  <a:cubicBezTo>
                    <a:pt x="0" y="88772"/>
                    <a:pt x="90976" y="0"/>
                    <a:pt x="203200" y="0"/>
                  </a:cubicBezTo>
                  <a:close/>
                </a:path>
              </a:pathLst>
            </a:custGeom>
            <a:solidFill>
              <a:srgbClr val="000000">
                <a:alpha val="0"/>
              </a:srgbClr>
            </a:solidFill>
            <a:ln w="123825" cap="sq">
              <a:solidFill>
                <a:srgbClr val="00B7FF"/>
              </a:solidFill>
              <a:prstDash val="solid"/>
              <a:miter/>
            </a:ln>
          </p:spPr>
        </p:sp>
        <p:sp>
          <p:nvSpPr>
            <p:cNvPr name="TextBox 15" id="15"/>
            <p:cNvSpPr txBox="true"/>
            <p:nvPr/>
          </p:nvSpPr>
          <p:spPr>
            <a:xfrm>
              <a:off x="0" y="-57150"/>
              <a:ext cx="1114723" cy="453704"/>
            </a:xfrm>
            <a:prstGeom prst="rect">
              <a:avLst/>
            </a:prstGeom>
          </p:spPr>
          <p:txBody>
            <a:bodyPr anchor="ctr" rtlCol="false" tIns="50800" lIns="50800" bIns="50800" rIns="50800"/>
            <a:lstStyle/>
            <a:p>
              <a:pPr algn="ctr">
                <a:lnSpc>
                  <a:spcPts val="3779"/>
                </a:lnSpc>
              </a:pPr>
              <a:r>
                <a:rPr lang="en-US" b="true" sz="2699">
                  <a:solidFill>
                    <a:srgbClr val="00B7FF"/>
                  </a:solidFill>
                  <a:latin typeface="Canva Sans Bold"/>
                  <a:ea typeface="Canva Sans Bold"/>
                  <a:cs typeface="Canva Sans Bold"/>
                  <a:sym typeface="Canva Sans Bold"/>
                </a:rPr>
                <a:t> </a:t>
              </a:r>
              <a:r>
                <a:rPr lang="en-US" b="true" sz="2699">
                  <a:solidFill>
                    <a:srgbClr val="00B7FF"/>
                  </a:solidFill>
                  <a:latin typeface="Canva Sans Bold"/>
                  <a:ea typeface="Canva Sans Bold"/>
                  <a:cs typeface="Canva Sans Bold"/>
                  <a:sym typeface="Canva Sans Bold"/>
                </a:rPr>
                <a:t>w_color</a:t>
              </a:r>
              <a:r>
                <a:rPr lang="en-US" sz="2699">
                  <a:solidFill>
                    <a:srgbClr val="000000"/>
                  </a:solidFill>
                  <a:latin typeface="Canva Sans"/>
                  <a:ea typeface="Canva Sans"/>
                  <a:cs typeface="Canva Sans"/>
                  <a:sym typeface="Canva Sans"/>
                </a:rPr>
                <a:t> ∗ color_sim(p1, p2)</a:t>
              </a:r>
            </a:p>
          </p:txBody>
        </p:sp>
      </p:grpSp>
      <p:sp>
        <p:nvSpPr>
          <p:cNvPr name="Freeform 16" id="16"/>
          <p:cNvSpPr/>
          <p:nvPr/>
        </p:nvSpPr>
        <p:spPr>
          <a:xfrm flipH="false" flipV="false" rot="0">
            <a:off x="4856319" y="4794088"/>
            <a:ext cx="698825" cy="698825"/>
          </a:xfrm>
          <a:custGeom>
            <a:avLst/>
            <a:gdLst/>
            <a:ahLst/>
            <a:cxnLst/>
            <a:rect r="r" b="b" t="t" l="l"/>
            <a:pathLst>
              <a:path h="698825" w="698825">
                <a:moveTo>
                  <a:pt x="0" y="0"/>
                </a:moveTo>
                <a:lnTo>
                  <a:pt x="698825" y="0"/>
                </a:lnTo>
                <a:lnTo>
                  <a:pt x="698825" y="698824"/>
                </a:lnTo>
                <a:lnTo>
                  <a:pt x="0" y="698824"/>
                </a:lnTo>
                <a:lnTo>
                  <a:pt x="0" y="0"/>
                </a:lnTo>
                <a:close/>
              </a:path>
            </a:pathLst>
          </a:custGeom>
          <a:blipFill>
            <a:blip r:embed="rId5"/>
            <a:stretch>
              <a:fillRect l="0" t="0" r="0" b="0"/>
            </a:stretch>
          </a:blipFill>
        </p:spPr>
      </p:sp>
      <p:sp>
        <p:nvSpPr>
          <p:cNvPr name="Freeform 17" id="17"/>
          <p:cNvSpPr/>
          <p:nvPr/>
        </p:nvSpPr>
        <p:spPr>
          <a:xfrm flipH="false" flipV="false" rot="0">
            <a:off x="5555144" y="7184804"/>
            <a:ext cx="763718" cy="763718"/>
          </a:xfrm>
          <a:custGeom>
            <a:avLst/>
            <a:gdLst/>
            <a:ahLst/>
            <a:cxnLst/>
            <a:rect r="r" b="b" t="t" l="l"/>
            <a:pathLst>
              <a:path h="763718" w="763718">
                <a:moveTo>
                  <a:pt x="0" y="0"/>
                </a:moveTo>
                <a:lnTo>
                  <a:pt x="763718" y="0"/>
                </a:lnTo>
                <a:lnTo>
                  <a:pt x="763718" y="763718"/>
                </a:lnTo>
                <a:lnTo>
                  <a:pt x="0" y="763718"/>
                </a:lnTo>
                <a:lnTo>
                  <a:pt x="0" y="0"/>
                </a:lnTo>
                <a:close/>
              </a:path>
            </a:pathLst>
          </a:custGeom>
          <a:blipFill>
            <a:blip r:embed="rId6"/>
            <a:stretch>
              <a:fillRect l="0" t="0" r="0" b="0"/>
            </a:stretch>
          </a:blipFill>
        </p:spPr>
      </p:sp>
      <p:sp>
        <p:nvSpPr>
          <p:cNvPr name="Freeform 18" id="18"/>
          <p:cNvSpPr/>
          <p:nvPr/>
        </p:nvSpPr>
        <p:spPr>
          <a:xfrm flipH="false" flipV="false" rot="0">
            <a:off x="11592080" y="7184804"/>
            <a:ext cx="763718" cy="763718"/>
          </a:xfrm>
          <a:custGeom>
            <a:avLst/>
            <a:gdLst/>
            <a:ahLst/>
            <a:cxnLst/>
            <a:rect r="r" b="b" t="t" l="l"/>
            <a:pathLst>
              <a:path h="763718" w="763718">
                <a:moveTo>
                  <a:pt x="0" y="0"/>
                </a:moveTo>
                <a:lnTo>
                  <a:pt x="763717" y="0"/>
                </a:lnTo>
                <a:lnTo>
                  <a:pt x="763717" y="763718"/>
                </a:lnTo>
                <a:lnTo>
                  <a:pt x="0" y="763718"/>
                </a:lnTo>
                <a:lnTo>
                  <a:pt x="0" y="0"/>
                </a:lnTo>
                <a:close/>
              </a:path>
            </a:pathLst>
          </a:custGeom>
          <a:blipFill>
            <a:blip r:embed="rId6"/>
            <a:stretch>
              <a:fillRect l="0" t="0" r="0" b="0"/>
            </a:stretch>
          </a:blipFill>
        </p:spPr>
      </p:sp>
      <p:sp>
        <p:nvSpPr>
          <p:cNvPr name="TextBox 19" id="19"/>
          <p:cNvSpPr txBox="true"/>
          <p:nvPr/>
        </p:nvSpPr>
        <p:spPr>
          <a:xfrm rot="0">
            <a:off x="615301" y="472535"/>
            <a:ext cx="14222039" cy="729488"/>
          </a:xfrm>
          <a:prstGeom prst="rect">
            <a:avLst/>
          </a:prstGeom>
        </p:spPr>
        <p:txBody>
          <a:bodyPr anchor="t" rtlCol="false" tIns="0" lIns="0" bIns="0" rIns="0">
            <a:spAutoFit/>
          </a:bodyPr>
          <a:lstStyle/>
          <a:p>
            <a:pPr algn="l" marL="0" indent="0" lvl="0">
              <a:lnSpc>
                <a:spcPts val="5992"/>
              </a:lnSpc>
              <a:spcBef>
                <a:spcPct val="0"/>
              </a:spcBef>
            </a:pPr>
            <a:r>
              <a:rPr lang="en-US" sz="4280" spc="119">
                <a:solidFill>
                  <a:srgbClr val="000000"/>
                </a:solidFill>
                <a:latin typeface="League Spartan"/>
                <a:ea typeface="League Spartan"/>
                <a:cs typeface="League Spartan"/>
                <a:sym typeface="League Spartan"/>
              </a:rPr>
              <a:t>MULTIMODAL SCORE: COLOR SIMILARITY</a:t>
            </a:r>
          </a:p>
        </p:txBody>
      </p:sp>
      <p:sp>
        <p:nvSpPr>
          <p:cNvPr name="TextBox 20" id="20"/>
          <p:cNvSpPr txBox="true"/>
          <p:nvPr/>
        </p:nvSpPr>
        <p:spPr>
          <a:xfrm rot="0">
            <a:off x="2032980" y="2516421"/>
            <a:ext cx="14222039" cy="531488"/>
          </a:xfrm>
          <a:prstGeom prst="rect">
            <a:avLst/>
          </a:prstGeom>
        </p:spPr>
        <p:txBody>
          <a:bodyPr anchor="t" rtlCol="false" tIns="0" lIns="0" bIns="0" rIns="0">
            <a:spAutoFit/>
          </a:bodyPr>
          <a:lstStyle/>
          <a:p>
            <a:pPr algn="l" marL="0" indent="0" lvl="0">
              <a:lnSpc>
                <a:spcPts val="4305"/>
              </a:lnSpc>
              <a:spcBef>
                <a:spcPct val="0"/>
              </a:spcBef>
            </a:pPr>
            <a:r>
              <a:rPr lang="en-US" sz="3075" spc="86">
                <a:solidFill>
                  <a:srgbClr val="000000"/>
                </a:solidFill>
                <a:latin typeface="League Spartan"/>
                <a:ea typeface="League Spartan"/>
                <a:cs typeface="League Spartan"/>
                <a:sym typeface="League Spartan"/>
              </a:rPr>
              <a:t>APPROACH:</a:t>
            </a:r>
          </a:p>
        </p:txBody>
      </p:sp>
      <p:sp>
        <p:nvSpPr>
          <p:cNvPr name="TextBox 21" id="2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
        <p:nvSpPr>
          <p:cNvPr name="Freeform 22" id="22"/>
          <p:cNvSpPr/>
          <p:nvPr/>
        </p:nvSpPr>
        <p:spPr>
          <a:xfrm flipH="true" flipV="true" rot="8380256">
            <a:off x="13737321" y="9098357"/>
            <a:ext cx="2200040" cy="621511"/>
          </a:xfrm>
          <a:custGeom>
            <a:avLst/>
            <a:gdLst/>
            <a:ahLst/>
            <a:cxnLst/>
            <a:rect r="r" b="b" t="t" l="l"/>
            <a:pathLst>
              <a:path h="621511" w="2200040">
                <a:moveTo>
                  <a:pt x="2200040" y="621511"/>
                </a:moveTo>
                <a:lnTo>
                  <a:pt x="0" y="621511"/>
                </a:lnTo>
                <a:lnTo>
                  <a:pt x="0" y="0"/>
                </a:lnTo>
                <a:lnTo>
                  <a:pt x="2200040" y="0"/>
                </a:lnTo>
                <a:lnTo>
                  <a:pt x="2200040" y="621511"/>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878669" y="4494189"/>
            <a:ext cx="11520040" cy="1298623"/>
          </a:xfrm>
          <a:custGeom>
            <a:avLst/>
            <a:gdLst/>
            <a:ahLst/>
            <a:cxnLst/>
            <a:rect r="r" b="b" t="t" l="l"/>
            <a:pathLst>
              <a:path h="1298623" w="11520040">
                <a:moveTo>
                  <a:pt x="0" y="0"/>
                </a:moveTo>
                <a:lnTo>
                  <a:pt x="11520040" y="0"/>
                </a:lnTo>
                <a:lnTo>
                  <a:pt x="11520040" y="1298622"/>
                </a:lnTo>
                <a:lnTo>
                  <a:pt x="0" y="1298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377953"/>
            <a:ext cx="4426814" cy="5519855"/>
          </a:xfrm>
          <a:custGeom>
            <a:avLst/>
            <a:gdLst/>
            <a:ahLst/>
            <a:cxnLst/>
            <a:rect r="r" b="b" t="t" l="l"/>
            <a:pathLst>
              <a:path h="5519855" w="4426814">
                <a:moveTo>
                  <a:pt x="0" y="0"/>
                </a:moveTo>
                <a:lnTo>
                  <a:pt x="4426814" y="0"/>
                </a:lnTo>
                <a:lnTo>
                  <a:pt x="4426814" y="5519855"/>
                </a:lnTo>
                <a:lnTo>
                  <a:pt x="0" y="5519855"/>
                </a:lnTo>
                <a:lnTo>
                  <a:pt x="0" y="0"/>
                </a:lnTo>
                <a:close/>
              </a:path>
            </a:pathLst>
          </a:custGeom>
          <a:blipFill>
            <a:blip r:embed="rId4"/>
            <a:stretch>
              <a:fillRect l="0" t="0" r="0" b="0"/>
            </a:stretch>
          </a:blipFill>
        </p:spPr>
      </p:sp>
      <p:sp>
        <p:nvSpPr>
          <p:cNvPr name="Freeform 4" id="4"/>
          <p:cNvSpPr/>
          <p:nvPr/>
        </p:nvSpPr>
        <p:spPr>
          <a:xfrm flipH="false" flipV="false" rot="0">
            <a:off x="5675765" y="2620107"/>
            <a:ext cx="1026472" cy="1075352"/>
          </a:xfrm>
          <a:custGeom>
            <a:avLst/>
            <a:gdLst/>
            <a:ahLst/>
            <a:cxnLst/>
            <a:rect r="r" b="b" t="t" l="l"/>
            <a:pathLst>
              <a:path h="1075352" w="1026472">
                <a:moveTo>
                  <a:pt x="0" y="0"/>
                </a:moveTo>
                <a:lnTo>
                  <a:pt x="1026472" y="0"/>
                </a:lnTo>
                <a:lnTo>
                  <a:pt x="1026472" y="1075351"/>
                </a:lnTo>
                <a:lnTo>
                  <a:pt x="0" y="1075351"/>
                </a:lnTo>
                <a:lnTo>
                  <a:pt x="0" y="0"/>
                </a:lnTo>
                <a:close/>
              </a:path>
            </a:pathLst>
          </a:custGeom>
          <a:blipFill>
            <a:blip r:embed="rId5"/>
            <a:stretch>
              <a:fillRect l="0" t="0" r="0" b="0"/>
            </a:stretch>
          </a:blipFill>
        </p:spPr>
      </p:sp>
      <p:sp>
        <p:nvSpPr>
          <p:cNvPr name="Freeform 5" id="5"/>
          <p:cNvSpPr/>
          <p:nvPr/>
        </p:nvSpPr>
        <p:spPr>
          <a:xfrm flipH="false" flipV="false" rot="0">
            <a:off x="6922487" y="1554186"/>
            <a:ext cx="2959691" cy="3151460"/>
          </a:xfrm>
          <a:custGeom>
            <a:avLst/>
            <a:gdLst/>
            <a:ahLst/>
            <a:cxnLst/>
            <a:rect r="r" b="b" t="t" l="l"/>
            <a:pathLst>
              <a:path h="3151460" w="2959691">
                <a:moveTo>
                  <a:pt x="0" y="0"/>
                </a:moveTo>
                <a:lnTo>
                  <a:pt x="2959691" y="0"/>
                </a:lnTo>
                <a:lnTo>
                  <a:pt x="2959691" y="3151460"/>
                </a:lnTo>
                <a:lnTo>
                  <a:pt x="0" y="3151460"/>
                </a:lnTo>
                <a:lnTo>
                  <a:pt x="0" y="0"/>
                </a:lnTo>
                <a:close/>
              </a:path>
            </a:pathLst>
          </a:custGeom>
          <a:blipFill>
            <a:blip r:embed="rId6"/>
            <a:stretch>
              <a:fillRect l="-3239" t="0" r="-3239" b="0"/>
            </a:stretch>
          </a:blipFill>
        </p:spPr>
      </p:sp>
      <p:sp>
        <p:nvSpPr>
          <p:cNvPr name="Freeform 6" id="6"/>
          <p:cNvSpPr/>
          <p:nvPr/>
        </p:nvSpPr>
        <p:spPr>
          <a:xfrm flipH="false" flipV="false" rot="0">
            <a:off x="10048584" y="2748288"/>
            <a:ext cx="3594447" cy="818988"/>
          </a:xfrm>
          <a:custGeom>
            <a:avLst/>
            <a:gdLst/>
            <a:ahLst/>
            <a:cxnLst/>
            <a:rect r="r" b="b" t="t" l="l"/>
            <a:pathLst>
              <a:path h="818988" w="3594447">
                <a:moveTo>
                  <a:pt x="0" y="0"/>
                </a:moveTo>
                <a:lnTo>
                  <a:pt x="3594447" y="0"/>
                </a:lnTo>
                <a:lnTo>
                  <a:pt x="3594447" y="818988"/>
                </a:lnTo>
                <a:lnTo>
                  <a:pt x="0" y="818988"/>
                </a:lnTo>
                <a:lnTo>
                  <a:pt x="0" y="0"/>
                </a:lnTo>
                <a:close/>
              </a:path>
            </a:pathLst>
          </a:custGeom>
          <a:blipFill>
            <a:blip r:embed="rId7"/>
            <a:stretch>
              <a:fillRect l="0" t="0" r="0" b="0"/>
            </a:stretch>
          </a:blipFill>
        </p:spPr>
      </p:sp>
      <p:sp>
        <p:nvSpPr>
          <p:cNvPr name="Freeform 7" id="7"/>
          <p:cNvSpPr/>
          <p:nvPr/>
        </p:nvSpPr>
        <p:spPr>
          <a:xfrm flipH="false" flipV="false" rot="1781885">
            <a:off x="5476799" y="5037702"/>
            <a:ext cx="1026472" cy="1075352"/>
          </a:xfrm>
          <a:custGeom>
            <a:avLst/>
            <a:gdLst/>
            <a:ahLst/>
            <a:cxnLst/>
            <a:rect r="r" b="b" t="t" l="l"/>
            <a:pathLst>
              <a:path h="1075352" w="1026472">
                <a:moveTo>
                  <a:pt x="0" y="0"/>
                </a:moveTo>
                <a:lnTo>
                  <a:pt x="1026472" y="0"/>
                </a:lnTo>
                <a:lnTo>
                  <a:pt x="1026472" y="1075352"/>
                </a:lnTo>
                <a:lnTo>
                  <a:pt x="0" y="1075352"/>
                </a:lnTo>
                <a:lnTo>
                  <a:pt x="0" y="0"/>
                </a:lnTo>
                <a:close/>
              </a:path>
            </a:pathLst>
          </a:custGeom>
          <a:blipFill>
            <a:blip r:embed="rId5"/>
            <a:stretch>
              <a:fillRect l="0" t="0" r="0" b="0"/>
            </a:stretch>
          </a:blipFill>
        </p:spPr>
      </p:sp>
      <p:sp>
        <p:nvSpPr>
          <p:cNvPr name="Freeform 8" id="8"/>
          <p:cNvSpPr/>
          <p:nvPr/>
        </p:nvSpPr>
        <p:spPr>
          <a:xfrm flipH="false" flipV="false" rot="0">
            <a:off x="6922487" y="5229521"/>
            <a:ext cx="2134360" cy="2134360"/>
          </a:xfrm>
          <a:custGeom>
            <a:avLst/>
            <a:gdLst/>
            <a:ahLst/>
            <a:cxnLst/>
            <a:rect r="r" b="b" t="t" l="l"/>
            <a:pathLst>
              <a:path h="2134360" w="2134360">
                <a:moveTo>
                  <a:pt x="0" y="0"/>
                </a:moveTo>
                <a:lnTo>
                  <a:pt x="2134360" y="0"/>
                </a:lnTo>
                <a:lnTo>
                  <a:pt x="2134360" y="2134360"/>
                </a:lnTo>
                <a:lnTo>
                  <a:pt x="0" y="2134360"/>
                </a:lnTo>
                <a:lnTo>
                  <a:pt x="0" y="0"/>
                </a:lnTo>
                <a:close/>
              </a:path>
            </a:pathLst>
          </a:custGeom>
          <a:blipFill>
            <a:blip r:embed="rId8"/>
            <a:stretch>
              <a:fillRect l="0" t="0" r="0" b="0"/>
            </a:stretch>
          </a:blipFill>
        </p:spPr>
      </p:sp>
      <p:sp>
        <p:nvSpPr>
          <p:cNvPr name="Freeform 9" id="9"/>
          <p:cNvSpPr/>
          <p:nvPr/>
        </p:nvSpPr>
        <p:spPr>
          <a:xfrm flipH="false" flipV="false" rot="0">
            <a:off x="10549263" y="5752917"/>
            <a:ext cx="1346366" cy="781995"/>
          </a:xfrm>
          <a:custGeom>
            <a:avLst/>
            <a:gdLst/>
            <a:ahLst/>
            <a:cxnLst/>
            <a:rect r="r" b="b" t="t" l="l"/>
            <a:pathLst>
              <a:path h="781995" w="1346366">
                <a:moveTo>
                  <a:pt x="0" y="0"/>
                </a:moveTo>
                <a:lnTo>
                  <a:pt x="1346366" y="0"/>
                </a:lnTo>
                <a:lnTo>
                  <a:pt x="1346366" y="781995"/>
                </a:lnTo>
                <a:lnTo>
                  <a:pt x="0" y="781995"/>
                </a:lnTo>
                <a:lnTo>
                  <a:pt x="0" y="0"/>
                </a:lnTo>
                <a:close/>
              </a:path>
            </a:pathLst>
          </a:custGeom>
          <a:blipFill>
            <a:blip r:embed="rId9"/>
            <a:stretch>
              <a:fillRect l="-33574" t="0" r="-38480" b="0"/>
            </a:stretch>
          </a:blipFill>
        </p:spPr>
      </p:sp>
      <p:sp>
        <p:nvSpPr>
          <p:cNvPr name="Freeform 10" id="10"/>
          <p:cNvSpPr/>
          <p:nvPr/>
        </p:nvSpPr>
        <p:spPr>
          <a:xfrm flipH="false" flipV="false" rot="0">
            <a:off x="2203033" y="8534586"/>
            <a:ext cx="2078148" cy="1208568"/>
          </a:xfrm>
          <a:custGeom>
            <a:avLst/>
            <a:gdLst/>
            <a:ahLst/>
            <a:cxnLst/>
            <a:rect r="r" b="b" t="t" l="l"/>
            <a:pathLst>
              <a:path h="1208568" w="2078148">
                <a:moveTo>
                  <a:pt x="0" y="0"/>
                </a:moveTo>
                <a:lnTo>
                  <a:pt x="2078148" y="0"/>
                </a:lnTo>
                <a:lnTo>
                  <a:pt x="2078148" y="1208568"/>
                </a:lnTo>
                <a:lnTo>
                  <a:pt x="0" y="1208568"/>
                </a:lnTo>
                <a:lnTo>
                  <a:pt x="0" y="0"/>
                </a:lnTo>
                <a:close/>
              </a:path>
            </a:pathLst>
          </a:custGeom>
          <a:blipFill>
            <a:blip r:embed="rId10"/>
            <a:stretch>
              <a:fillRect l="0" t="0" r="0" b="0"/>
            </a:stretch>
          </a:blipFill>
        </p:spPr>
      </p:sp>
      <p:sp>
        <p:nvSpPr>
          <p:cNvPr name="Freeform 11" id="11"/>
          <p:cNvSpPr/>
          <p:nvPr/>
        </p:nvSpPr>
        <p:spPr>
          <a:xfrm flipH="false" flipV="false" rot="0">
            <a:off x="5162529" y="8534586"/>
            <a:ext cx="1026472" cy="1075352"/>
          </a:xfrm>
          <a:custGeom>
            <a:avLst/>
            <a:gdLst/>
            <a:ahLst/>
            <a:cxnLst/>
            <a:rect r="r" b="b" t="t" l="l"/>
            <a:pathLst>
              <a:path h="1075352" w="1026472">
                <a:moveTo>
                  <a:pt x="0" y="0"/>
                </a:moveTo>
                <a:lnTo>
                  <a:pt x="1026472" y="0"/>
                </a:lnTo>
                <a:lnTo>
                  <a:pt x="1026472" y="1075352"/>
                </a:lnTo>
                <a:lnTo>
                  <a:pt x="0" y="1075352"/>
                </a:lnTo>
                <a:lnTo>
                  <a:pt x="0" y="0"/>
                </a:lnTo>
                <a:close/>
              </a:path>
            </a:pathLst>
          </a:custGeom>
          <a:blipFill>
            <a:blip r:embed="rId5"/>
            <a:stretch>
              <a:fillRect l="0" t="0" r="0" b="0"/>
            </a:stretch>
          </a:blipFill>
        </p:spPr>
      </p:sp>
      <p:sp>
        <p:nvSpPr>
          <p:cNvPr name="Freeform 12" id="12"/>
          <p:cNvSpPr/>
          <p:nvPr/>
        </p:nvSpPr>
        <p:spPr>
          <a:xfrm flipH="false" flipV="false" rot="0">
            <a:off x="7074826" y="8120683"/>
            <a:ext cx="1666818" cy="1903157"/>
          </a:xfrm>
          <a:custGeom>
            <a:avLst/>
            <a:gdLst/>
            <a:ahLst/>
            <a:cxnLst/>
            <a:rect r="r" b="b" t="t" l="l"/>
            <a:pathLst>
              <a:path h="1903157" w="1666818">
                <a:moveTo>
                  <a:pt x="0" y="0"/>
                </a:moveTo>
                <a:lnTo>
                  <a:pt x="1666817" y="0"/>
                </a:lnTo>
                <a:lnTo>
                  <a:pt x="1666817" y="1903157"/>
                </a:lnTo>
                <a:lnTo>
                  <a:pt x="0" y="1903157"/>
                </a:lnTo>
                <a:lnTo>
                  <a:pt x="0" y="0"/>
                </a:lnTo>
                <a:close/>
              </a:path>
            </a:pathLst>
          </a:custGeom>
          <a:blipFill>
            <a:blip r:embed="rId11"/>
            <a:stretch>
              <a:fillRect l="0" t="0" r="0" b="0"/>
            </a:stretch>
          </a:blipFill>
        </p:spPr>
      </p:sp>
      <p:sp>
        <p:nvSpPr>
          <p:cNvPr name="Freeform 13" id="13"/>
          <p:cNvSpPr/>
          <p:nvPr/>
        </p:nvSpPr>
        <p:spPr>
          <a:xfrm flipH="false" flipV="false" rot="0">
            <a:off x="9627468" y="8601194"/>
            <a:ext cx="1026472" cy="1075352"/>
          </a:xfrm>
          <a:custGeom>
            <a:avLst/>
            <a:gdLst/>
            <a:ahLst/>
            <a:cxnLst/>
            <a:rect r="r" b="b" t="t" l="l"/>
            <a:pathLst>
              <a:path h="1075352" w="1026472">
                <a:moveTo>
                  <a:pt x="0" y="0"/>
                </a:moveTo>
                <a:lnTo>
                  <a:pt x="1026472" y="0"/>
                </a:lnTo>
                <a:lnTo>
                  <a:pt x="1026472" y="1075352"/>
                </a:lnTo>
                <a:lnTo>
                  <a:pt x="0" y="1075352"/>
                </a:lnTo>
                <a:lnTo>
                  <a:pt x="0" y="0"/>
                </a:lnTo>
                <a:close/>
              </a:path>
            </a:pathLst>
          </a:custGeom>
          <a:blipFill>
            <a:blip r:embed="rId5"/>
            <a:stretch>
              <a:fillRect l="0" t="0" r="0" b="0"/>
            </a:stretch>
          </a:blipFill>
        </p:spPr>
      </p:sp>
      <p:sp>
        <p:nvSpPr>
          <p:cNvPr name="Freeform 14" id="14"/>
          <p:cNvSpPr/>
          <p:nvPr/>
        </p:nvSpPr>
        <p:spPr>
          <a:xfrm flipH="false" flipV="false" rot="0">
            <a:off x="11539765" y="8810241"/>
            <a:ext cx="4305039" cy="657258"/>
          </a:xfrm>
          <a:custGeom>
            <a:avLst/>
            <a:gdLst/>
            <a:ahLst/>
            <a:cxnLst/>
            <a:rect r="r" b="b" t="t" l="l"/>
            <a:pathLst>
              <a:path h="657258" w="4305039">
                <a:moveTo>
                  <a:pt x="0" y="0"/>
                </a:moveTo>
                <a:lnTo>
                  <a:pt x="4305040" y="0"/>
                </a:lnTo>
                <a:lnTo>
                  <a:pt x="4305040" y="657258"/>
                </a:lnTo>
                <a:lnTo>
                  <a:pt x="0" y="657258"/>
                </a:lnTo>
                <a:lnTo>
                  <a:pt x="0" y="0"/>
                </a:lnTo>
                <a:close/>
              </a:path>
            </a:pathLst>
          </a:custGeom>
          <a:blipFill>
            <a:blip r:embed="rId12"/>
            <a:stretch>
              <a:fillRect l="0" t="0" r="0" b="0"/>
            </a:stretch>
          </a:blipFill>
        </p:spPr>
      </p:sp>
      <p:sp>
        <p:nvSpPr>
          <p:cNvPr name="Freeform 15" id="15"/>
          <p:cNvSpPr/>
          <p:nvPr/>
        </p:nvSpPr>
        <p:spPr>
          <a:xfrm flipH="false" flipV="false" rot="0">
            <a:off x="12313515" y="8271084"/>
            <a:ext cx="2757540" cy="527005"/>
          </a:xfrm>
          <a:custGeom>
            <a:avLst/>
            <a:gdLst/>
            <a:ahLst/>
            <a:cxnLst/>
            <a:rect r="r" b="b" t="t" l="l"/>
            <a:pathLst>
              <a:path h="527005" w="2757540">
                <a:moveTo>
                  <a:pt x="0" y="0"/>
                </a:moveTo>
                <a:lnTo>
                  <a:pt x="2757540" y="0"/>
                </a:lnTo>
                <a:lnTo>
                  <a:pt x="2757540" y="527004"/>
                </a:lnTo>
                <a:lnTo>
                  <a:pt x="0" y="527004"/>
                </a:lnTo>
                <a:lnTo>
                  <a:pt x="0" y="0"/>
                </a:lnTo>
                <a:close/>
              </a:path>
            </a:pathLst>
          </a:custGeom>
          <a:blipFill>
            <a:blip r:embed="rId13"/>
            <a:stretch>
              <a:fillRect l="-11120" t="0" r="-11120" b="0"/>
            </a:stretch>
          </a:blipFill>
        </p:spPr>
      </p:sp>
      <p:sp>
        <p:nvSpPr>
          <p:cNvPr name="TextBox 16" id="16"/>
          <p:cNvSpPr txBox="true"/>
          <p:nvPr/>
        </p:nvSpPr>
        <p:spPr>
          <a:xfrm rot="0">
            <a:off x="1028700" y="299091"/>
            <a:ext cx="14222039" cy="729609"/>
          </a:xfrm>
          <a:prstGeom prst="rect">
            <a:avLst/>
          </a:prstGeom>
        </p:spPr>
        <p:txBody>
          <a:bodyPr anchor="t" rtlCol="false" tIns="0" lIns="0" bIns="0" rIns="0">
            <a:spAutoFit/>
          </a:bodyPr>
          <a:lstStyle/>
          <a:p>
            <a:pPr algn="l" marL="0" indent="0" lvl="0">
              <a:lnSpc>
                <a:spcPts val="5985"/>
              </a:lnSpc>
              <a:spcBef>
                <a:spcPct val="0"/>
              </a:spcBef>
            </a:pPr>
            <a:r>
              <a:rPr lang="en-US" sz="4275" spc="119">
                <a:solidFill>
                  <a:srgbClr val="000000"/>
                </a:solidFill>
                <a:latin typeface="League Spartan"/>
                <a:ea typeface="League Spartan"/>
                <a:cs typeface="League Spartan"/>
                <a:sym typeface="League Spartan"/>
              </a:rPr>
              <a:t>COLOR SIMILARITY</a:t>
            </a:r>
          </a:p>
        </p:txBody>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13943"/>
            <a:ext cx="2425181" cy="273384"/>
          </a:xfrm>
          <a:custGeom>
            <a:avLst/>
            <a:gdLst/>
            <a:ahLst/>
            <a:cxnLst/>
            <a:rect r="r" b="b" t="t" l="l"/>
            <a:pathLst>
              <a:path h="273384" w="2425181">
                <a:moveTo>
                  <a:pt x="0" y="0"/>
                </a:moveTo>
                <a:lnTo>
                  <a:pt x="2425181" y="0"/>
                </a:lnTo>
                <a:lnTo>
                  <a:pt x="2425181" y="273384"/>
                </a:lnTo>
                <a:lnTo>
                  <a:pt x="0" y="2733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17367" y="7911552"/>
            <a:ext cx="770275" cy="770275"/>
            <a:chOff x="0" y="0"/>
            <a:chExt cx="1027033" cy="1027033"/>
          </a:xfrm>
        </p:grpSpPr>
        <p:grpSp>
          <p:nvGrpSpPr>
            <p:cNvPr name="Group 4" id="4"/>
            <p:cNvGrpSpPr/>
            <p:nvPr/>
          </p:nvGrpSpPr>
          <p:grpSpPr>
            <a:xfrm rot="0">
              <a:off x="0" y="0"/>
              <a:ext cx="1027033" cy="102703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4D8"/>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134399" y="270881"/>
              <a:ext cx="758236" cy="485271"/>
            </a:xfrm>
            <a:custGeom>
              <a:avLst/>
              <a:gdLst/>
              <a:ahLst/>
              <a:cxnLst/>
              <a:rect r="r" b="b" t="t" l="l"/>
              <a:pathLst>
                <a:path h="485271" w="758236">
                  <a:moveTo>
                    <a:pt x="0" y="0"/>
                  </a:moveTo>
                  <a:lnTo>
                    <a:pt x="758235" y="0"/>
                  </a:lnTo>
                  <a:lnTo>
                    <a:pt x="758235" y="485271"/>
                  </a:lnTo>
                  <a:lnTo>
                    <a:pt x="0" y="4852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2317367" y="3499832"/>
            <a:ext cx="770275" cy="770275"/>
            <a:chOff x="0" y="0"/>
            <a:chExt cx="1027033" cy="1027033"/>
          </a:xfrm>
        </p:grpSpPr>
        <p:grpSp>
          <p:nvGrpSpPr>
            <p:cNvPr name="Group 9" id="9"/>
            <p:cNvGrpSpPr/>
            <p:nvPr/>
          </p:nvGrpSpPr>
          <p:grpSpPr>
            <a:xfrm rot="0">
              <a:off x="0" y="0"/>
              <a:ext cx="1027033" cy="10270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4D8"/>
              </a:solidFill>
            </p:spPr>
          </p:sp>
          <p:sp>
            <p:nvSpPr>
              <p:cNvPr name="TextBox 11" id="11"/>
              <p:cNvSpPr txBox="true"/>
              <p:nvPr/>
            </p:nvSpPr>
            <p:spPr>
              <a:xfrm>
                <a:off x="76200" y="38100"/>
                <a:ext cx="660400" cy="698500"/>
              </a:xfrm>
              <a:prstGeom prst="rect">
                <a:avLst/>
              </a:prstGeom>
            </p:spPr>
            <p:txBody>
              <a:bodyPr anchor="ctr" rtlCol="false" tIns="44152" lIns="44152" bIns="44152" rIns="44152"/>
              <a:lstStyle/>
              <a:p>
                <a:pPr algn="ctr">
                  <a:lnSpc>
                    <a:spcPts val="2799"/>
                  </a:lnSpc>
                </a:pPr>
              </a:p>
            </p:txBody>
          </p:sp>
        </p:grpSp>
        <p:sp>
          <p:nvSpPr>
            <p:cNvPr name="Freeform 12" id="12"/>
            <p:cNvSpPr/>
            <p:nvPr/>
          </p:nvSpPr>
          <p:spPr>
            <a:xfrm flipH="false" flipV="false" rot="0">
              <a:off x="246762" y="186824"/>
              <a:ext cx="629409" cy="629409"/>
            </a:xfrm>
            <a:custGeom>
              <a:avLst/>
              <a:gdLst/>
              <a:ahLst/>
              <a:cxnLst/>
              <a:rect r="r" b="b" t="t" l="l"/>
              <a:pathLst>
                <a:path h="629409" w="629409">
                  <a:moveTo>
                    <a:pt x="0" y="0"/>
                  </a:moveTo>
                  <a:lnTo>
                    <a:pt x="629409" y="0"/>
                  </a:lnTo>
                  <a:lnTo>
                    <a:pt x="629409" y="629410"/>
                  </a:lnTo>
                  <a:lnTo>
                    <a:pt x="0" y="6294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3" id="13"/>
          <p:cNvGrpSpPr/>
          <p:nvPr/>
        </p:nvGrpSpPr>
        <p:grpSpPr>
          <a:xfrm rot="0">
            <a:off x="2317367" y="4602762"/>
            <a:ext cx="770275" cy="770275"/>
            <a:chOff x="0" y="0"/>
            <a:chExt cx="1027033" cy="1027033"/>
          </a:xfrm>
        </p:grpSpPr>
        <p:grpSp>
          <p:nvGrpSpPr>
            <p:cNvPr name="Group 14" id="14"/>
            <p:cNvGrpSpPr/>
            <p:nvPr/>
          </p:nvGrpSpPr>
          <p:grpSpPr>
            <a:xfrm rot="0">
              <a:off x="0" y="0"/>
              <a:ext cx="1027033" cy="102703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4D8"/>
              </a:solidFill>
            </p:spPr>
          </p:sp>
          <p:sp>
            <p:nvSpPr>
              <p:cNvPr name="TextBox 16" id="16"/>
              <p:cNvSpPr txBox="true"/>
              <p:nvPr/>
            </p:nvSpPr>
            <p:spPr>
              <a:xfrm>
                <a:off x="76200" y="38100"/>
                <a:ext cx="660400" cy="698500"/>
              </a:xfrm>
              <a:prstGeom prst="rect">
                <a:avLst/>
              </a:prstGeom>
            </p:spPr>
            <p:txBody>
              <a:bodyPr anchor="ctr" rtlCol="false" tIns="44152" lIns="44152" bIns="44152" rIns="44152"/>
              <a:lstStyle/>
              <a:p>
                <a:pPr algn="ctr">
                  <a:lnSpc>
                    <a:spcPts val="2799"/>
                  </a:lnSpc>
                </a:pPr>
              </a:p>
            </p:txBody>
          </p:sp>
        </p:grpSp>
        <p:sp>
          <p:nvSpPr>
            <p:cNvPr name="Freeform 17" id="17"/>
            <p:cNvSpPr/>
            <p:nvPr/>
          </p:nvSpPr>
          <p:spPr>
            <a:xfrm flipH="false" flipV="false" rot="0">
              <a:off x="198812" y="169688"/>
              <a:ext cx="629409" cy="629409"/>
            </a:xfrm>
            <a:custGeom>
              <a:avLst/>
              <a:gdLst/>
              <a:ahLst/>
              <a:cxnLst/>
              <a:rect r="r" b="b" t="t" l="l"/>
              <a:pathLst>
                <a:path h="629409" w="629409">
                  <a:moveTo>
                    <a:pt x="0" y="0"/>
                  </a:moveTo>
                  <a:lnTo>
                    <a:pt x="629409" y="0"/>
                  </a:lnTo>
                  <a:lnTo>
                    <a:pt x="629409" y="629409"/>
                  </a:lnTo>
                  <a:lnTo>
                    <a:pt x="0" y="6294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8" id="18"/>
          <p:cNvGrpSpPr/>
          <p:nvPr/>
        </p:nvGrpSpPr>
        <p:grpSpPr>
          <a:xfrm rot="0">
            <a:off x="2317367" y="5705692"/>
            <a:ext cx="770275" cy="770275"/>
            <a:chOff x="0" y="0"/>
            <a:chExt cx="1027033" cy="1027033"/>
          </a:xfrm>
        </p:grpSpPr>
        <p:grpSp>
          <p:nvGrpSpPr>
            <p:cNvPr name="Group 19" id="19"/>
            <p:cNvGrpSpPr/>
            <p:nvPr/>
          </p:nvGrpSpPr>
          <p:grpSpPr>
            <a:xfrm rot="0">
              <a:off x="0" y="0"/>
              <a:ext cx="1027033" cy="102703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4D8"/>
              </a:solidFill>
            </p:spPr>
          </p:sp>
          <p:sp>
            <p:nvSpPr>
              <p:cNvPr name="TextBox 21" id="21"/>
              <p:cNvSpPr txBox="true"/>
              <p:nvPr/>
            </p:nvSpPr>
            <p:spPr>
              <a:xfrm>
                <a:off x="76200" y="38100"/>
                <a:ext cx="660400" cy="698500"/>
              </a:xfrm>
              <a:prstGeom prst="rect">
                <a:avLst/>
              </a:prstGeom>
            </p:spPr>
            <p:txBody>
              <a:bodyPr anchor="ctr" rtlCol="false" tIns="44152" lIns="44152" bIns="44152" rIns="44152"/>
              <a:lstStyle/>
              <a:p>
                <a:pPr algn="ctr">
                  <a:lnSpc>
                    <a:spcPts val="2799"/>
                  </a:lnSpc>
                </a:pPr>
              </a:p>
            </p:txBody>
          </p:sp>
        </p:grpSp>
        <p:sp>
          <p:nvSpPr>
            <p:cNvPr name="Freeform 22" id="22"/>
            <p:cNvSpPr/>
            <p:nvPr/>
          </p:nvSpPr>
          <p:spPr>
            <a:xfrm flipH="false" flipV="false" rot="0">
              <a:off x="101635" y="142824"/>
              <a:ext cx="823762" cy="741386"/>
            </a:xfrm>
            <a:custGeom>
              <a:avLst/>
              <a:gdLst/>
              <a:ahLst/>
              <a:cxnLst/>
              <a:rect r="r" b="b" t="t" l="l"/>
              <a:pathLst>
                <a:path h="741386" w="823762">
                  <a:moveTo>
                    <a:pt x="0" y="0"/>
                  </a:moveTo>
                  <a:lnTo>
                    <a:pt x="823763" y="0"/>
                  </a:lnTo>
                  <a:lnTo>
                    <a:pt x="823763" y="741386"/>
                  </a:lnTo>
                  <a:lnTo>
                    <a:pt x="0" y="7413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23" id="23"/>
          <p:cNvGrpSpPr/>
          <p:nvPr/>
        </p:nvGrpSpPr>
        <p:grpSpPr>
          <a:xfrm rot="0">
            <a:off x="2317367" y="6808622"/>
            <a:ext cx="770275" cy="770275"/>
            <a:chOff x="0" y="0"/>
            <a:chExt cx="1027033" cy="1027033"/>
          </a:xfrm>
        </p:grpSpPr>
        <p:grpSp>
          <p:nvGrpSpPr>
            <p:cNvPr name="Group 24" id="24"/>
            <p:cNvGrpSpPr/>
            <p:nvPr/>
          </p:nvGrpSpPr>
          <p:grpSpPr>
            <a:xfrm rot="0">
              <a:off x="0" y="0"/>
              <a:ext cx="1027033" cy="102703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4D8"/>
              </a:solidFill>
            </p:spPr>
          </p:sp>
          <p:sp>
            <p:nvSpPr>
              <p:cNvPr name="TextBox 26" id="26"/>
              <p:cNvSpPr txBox="true"/>
              <p:nvPr/>
            </p:nvSpPr>
            <p:spPr>
              <a:xfrm>
                <a:off x="76200" y="38100"/>
                <a:ext cx="660400" cy="698500"/>
              </a:xfrm>
              <a:prstGeom prst="rect">
                <a:avLst/>
              </a:prstGeom>
            </p:spPr>
            <p:txBody>
              <a:bodyPr anchor="ctr" rtlCol="false" tIns="44152" lIns="44152" bIns="44152" rIns="44152"/>
              <a:lstStyle/>
              <a:p>
                <a:pPr algn="ctr">
                  <a:lnSpc>
                    <a:spcPts val="2799"/>
                  </a:lnSpc>
                </a:pPr>
              </a:p>
            </p:txBody>
          </p:sp>
        </p:grpSp>
        <p:sp>
          <p:nvSpPr>
            <p:cNvPr name="Freeform 27" id="27"/>
            <p:cNvSpPr/>
            <p:nvPr/>
          </p:nvSpPr>
          <p:spPr>
            <a:xfrm flipH="false" flipV="false" rot="0">
              <a:off x="162350" y="181860"/>
              <a:ext cx="726309" cy="726309"/>
            </a:xfrm>
            <a:custGeom>
              <a:avLst/>
              <a:gdLst/>
              <a:ahLst/>
              <a:cxnLst/>
              <a:rect r="r" b="b" t="t" l="l"/>
              <a:pathLst>
                <a:path h="726309" w="726309">
                  <a:moveTo>
                    <a:pt x="0" y="0"/>
                  </a:moveTo>
                  <a:lnTo>
                    <a:pt x="726308" y="0"/>
                  </a:lnTo>
                  <a:lnTo>
                    <a:pt x="726308" y="726309"/>
                  </a:lnTo>
                  <a:lnTo>
                    <a:pt x="0" y="7263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grpSp>
        <p:nvGrpSpPr>
          <p:cNvPr name="Group 28" id="28"/>
          <p:cNvGrpSpPr/>
          <p:nvPr/>
        </p:nvGrpSpPr>
        <p:grpSpPr>
          <a:xfrm rot="0">
            <a:off x="2317367" y="2396902"/>
            <a:ext cx="770275" cy="77027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4D8"/>
            </a:solidFill>
          </p:spPr>
        </p:sp>
        <p:sp>
          <p:nvSpPr>
            <p:cNvPr name="TextBox 30" id="30"/>
            <p:cNvSpPr txBox="true"/>
            <p:nvPr/>
          </p:nvSpPr>
          <p:spPr>
            <a:xfrm>
              <a:off x="76200" y="28575"/>
              <a:ext cx="660400" cy="708025"/>
            </a:xfrm>
            <a:prstGeom prst="rect">
              <a:avLst/>
            </a:prstGeom>
          </p:spPr>
          <p:txBody>
            <a:bodyPr anchor="ctr" rtlCol="false" tIns="44152" lIns="44152" bIns="44152" rIns="44152"/>
            <a:lstStyle/>
            <a:p>
              <a:pPr algn="ctr">
                <a:lnSpc>
                  <a:spcPts val="2800"/>
                </a:lnSpc>
              </a:pPr>
            </a:p>
          </p:txBody>
        </p:sp>
      </p:grpSp>
      <p:sp>
        <p:nvSpPr>
          <p:cNvPr name="Freeform 31" id="31"/>
          <p:cNvSpPr/>
          <p:nvPr/>
        </p:nvSpPr>
        <p:spPr>
          <a:xfrm flipH="false" flipV="false" rot="0">
            <a:off x="2428882" y="2540022"/>
            <a:ext cx="529263" cy="484035"/>
          </a:xfrm>
          <a:custGeom>
            <a:avLst/>
            <a:gdLst/>
            <a:ahLst/>
            <a:cxnLst/>
            <a:rect r="r" b="b" t="t" l="l"/>
            <a:pathLst>
              <a:path h="484035" w="529263">
                <a:moveTo>
                  <a:pt x="0" y="0"/>
                </a:moveTo>
                <a:lnTo>
                  <a:pt x="529263" y="0"/>
                </a:lnTo>
                <a:lnTo>
                  <a:pt x="529263" y="484035"/>
                </a:lnTo>
                <a:lnTo>
                  <a:pt x="0" y="48403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32" id="32"/>
          <p:cNvGrpSpPr/>
          <p:nvPr/>
        </p:nvGrpSpPr>
        <p:grpSpPr>
          <a:xfrm rot="0">
            <a:off x="2317367" y="9014482"/>
            <a:ext cx="770275" cy="770275"/>
            <a:chOff x="0" y="0"/>
            <a:chExt cx="1027033" cy="1027033"/>
          </a:xfrm>
        </p:grpSpPr>
        <p:grpSp>
          <p:nvGrpSpPr>
            <p:cNvPr name="Group 33" id="33"/>
            <p:cNvGrpSpPr/>
            <p:nvPr/>
          </p:nvGrpSpPr>
          <p:grpSpPr>
            <a:xfrm rot="0">
              <a:off x="0" y="0"/>
              <a:ext cx="1027033" cy="1027033"/>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4D8"/>
              </a:solidFill>
            </p:spPr>
          </p:sp>
          <p:sp>
            <p:nvSpPr>
              <p:cNvPr name="TextBox 35" id="35"/>
              <p:cNvSpPr txBox="true"/>
              <p:nvPr/>
            </p:nvSpPr>
            <p:spPr>
              <a:xfrm>
                <a:off x="76200" y="38100"/>
                <a:ext cx="660400" cy="698500"/>
              </a:xfrm>
              <a:prstGeom prst="rect">
                <a:avLst/>
              </a:prstGeom>
            </p:spPr>
            <p:txBody>
              <a:bodyPr anchor="ctr" rtlCol="false" tIns="44152" lIns="44152" bIns="44152" rIns="44152"/>
              <a:lstStyle/>
              <a:p>
                <a:pPr algn="ctr">
                  <a:lnSpc>
                    <a:spcPts val="2799"/>
                  </a:lnSpc>
                </a:pPr>
              </a:p>
            </p:txBody>
          </p:sp>
        </p:grpSp>
        <p:sp>
          <p:nvSpPr>
            <p:cNvPr name="Freeform 36" id="36"/>
            <p:cNvSpPr/>
            <p:nvPr/>
          </p:nvSpPr>
          <p:spPr>
            <a:xfrm flipH="false" flipV="false" rot="0">
              <a:off x="107876" y="115770"/>
              <a:ext cx="787307" cy="787307"/>
            </a:xfrm>
            <a:custGeom>
              <a:avLst/>
              <a:gdLst/>
              <a:ahLst/>
              <a:cxnLst/>
              <a:rect r="r" b="b" t="t" l="l"/>
              <a:pathLst>
                <a:path h="787307" w="787307">
                  <a:moveTo>
                    <a:pt x="0" y="0"/>
                  </a:moveTo>
                  <a:lnTo>
                    <a:pt x="787306" y="0"/>
                  </a:lnTo>
                  <a:lnTo>
                    <a:pt x="787306" y="787307"/>
                  </a:lnTo>
                  <a:lnTo>
                    <a:pt x="0" y="78730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sp>
        <p:nvSpPr>
          <p:cNvPr name="Freeform 37" id="37"/>
          <p:cNvSpPr/>
          <p:nvPr/>
        </p:nvSpPr>
        <p:spPr>
          <a:xfrm flipH="false" flipV="false" rot="0">
            <a:off x="10983493" y="0"/>
            <a:ext cx="7208895" cy="10287000"/>
          </a:xfrm>
          <a:custGeom>
            <a:avLst/>
            <a:gdLst/>
            <a:ahLst/>
            <a:cxnLst/>
            <a:rect r="r" b="b" t="t" l="l"/>
            <a:pathLst>
              <a:path h="10287000" w="7208895">
                <a:moveTo>
                  <a:pt x="0" y="0"/>
                </a:moveTo>
                <a:lnTo>
                  <a:pt x="7208895" y="0"/>
                </a:lnTo>
                <a:lnTo>
                  <a:pt x="7208895" y="10287000"/>
                </a:lnTo>
                <a:lnTo>
                  <a:pt x="0" y="10287000"/>
                </a:lnTo>
                <a:lnTo>
                  <a:pt x="0" y="0"/>
                </a:lnTo>
                <a:close/>
              </a:path>
            </a:pathLst>
          </a:custGeom>
          <a:blipFill>
            <a:blip r:embed="rId18"/>
            <a:stretch>
              <a:fillRect l="0" t="0" r="0" b="0"/>
            </a:stretch>
          </a:blipFill>
        </p:spPr>
      </p:sp>
      <p:sp>
        <p:nvSpPr>
          <p:cNvPr name="TextBox 38" id="3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
        <p:nvSpPr>
          <p:cNvPr name="TextBox 39" id="39"/>
          <p:cNvSpPr txBox="true"/>
          <p:nvPr/>
        </p:nvSpPr>
        <p:spPr>
          <a:xfrm rot="0">
            <a:off x="1028700" y="553674"/>
            <a:ext cx="4845997" cy="746076"/>
          </a:xfrm>
          <a:prstGeom prst="rect">
            <a:avLst/>
          </a:prstGeom>
        </p:spPr>
        <p:txBody>
          <a:bodyPr anchor="t" rtlCol="false" tIns="0" lIns="0" bIns="0" rIns="0">
            <a:spAutoFit/>
          </a:bodyPr>
          <a:lstStyle/>
          <a:p>
            <a:pPr algn="l">
              <a:lnSpc>
                <a:spcPts val="6127"/>
              </a:lnSpc>
              <a:spcBef>
                <a:spcPct val="0"/>
              </a:spcBef>
            </a:pPr>
            <a:r>
              <a:rPr lang="en-US" sz="4376" spc="122">
                <a:solidFill>
                  <a:srgbClr val="000000"/>
                </a:solidFill>
                <a:latin typeface="League Spartan"/>
                <a:ea typeface="League Spartan"/>
                <a:cs typeface="League Spartan"/>
                <a:sym typeface="League Spartan"/>
              </a:rPr>
              <a:t>CONTENTS</a:t>
            </a:r>
          </a:p>
        </p:txBody>
      </p:sp>
      <p:sp>
        <p:nvSpPr>
          <p:cNvPr name="TextBox 40" id="40"/>
          <p:cNvSpPr txBox="true"/>
          <p:nvPr/>
        </p:nvSpPr>
        <p:spPr>
          <a:xfrm rot="0">
            <a:off x="3538765" y="2574538"/>
            <a:ext cx="1889887" cy="404323"/>
          </a:xfrm>
          <a:prstGeom prst="rect">
            <a:avLst/>
          </a:prstGeom>
        </p:spPr>
        <p:txBody>
          <a:bodyPr anchor="t" rtlCol="false" tIns="0" lIns="0" bIns="0" rIns="0">
            <a:spAutoFit/>
          </a:bodyPr>
          <a:lstStyle/>
          <a:p>
            <a:pPr algn="ctr">
              <a:lnSpc>
                <a:spcPts val="3421"/>
              </a:lnSpc>
              <a:spcBef>
                <a:spcPct val="0"/>
              </a:spcBef>
            </a:pPr>
            <a:r>
              <a:rPr lang="en-US" sz="2443">
                <a:solidFill>
                  <a:srgbClr val="000000"/>
                </a:solidFill>
                <a:latin typeface="Canva Sans"/>
                <a:ea typeface="Canva Sans"/>
                <a:cs typeface="Canva Sans"/>
                <a:sym typeface="Canva Sans"/>
              </a:rPr>
              <a:t>Introduction</a:t>
            </a:r>
          </a:p>
        </p:txBody>
      </p:sp>
      <p:sp>
        <p:nvSpPr>
          <p:cNvPr name="TextBox 41" id="41"/>
          <p:cNvSpPr txBox="true"/>
          <p:nvPr/>
        </p:nvSpPr>
        <p:spPr>
          <a:xfrm rot="0">
            <a:off x="3494718" y="3601979"/>
            <a:ext cx="2871118" cy="401259"/>
          </a:xfrm>
          <a:prstGeom prst="rect">
            <a:avLst/>
          </a:prstGeom>
        </p:spPr>
        <p:txBody>
          <a:bodyPr anchor="t" rtlCol="false" tIns="0" lIns="0" bIns="0" rIns="0">
            <a:spAutoFit/>
          </a:bodyPr>
          <a:lstStyle/>
          <a:p>
            <a:pPr algn="ctr">
              <a:lnSpc>
                <a:spcPts val="3303"/>
              </a:lnSpc>
              <a:spcBef>
                <a:spcPct val="0"/>
              </a:spcBef>
            </a:pPr>
            <a:r>
              <a:rPr lang="en-US" sz="2359">
                <a:solidFill>
                  <a:srgbClr val="000000"/>
                </a:solidFill>
                <a:latin typeface="Canva Sans"/>
                <a:ea typeface="Canva Sans"/>
                <a:cs typeface="Canva Sans"/>
                <a:sym typeface="Canva Sans"/>
              </a:rPr>
              <a:t>Research Questions</a:t>
            </a:r>
          </a:p>
        </p:txBody>
      </p:sp>
      <p:sp>
        <p:nvSpPr>
          <p:cNvPr name="TextBox 42" id="42"/>
          <p:cNvSpPr txBox="true"/>
          <p:nvPr/>
        </p:nvSpPr>
        <p:spPr>
          <a:xfrm rot="0">
            <a:off x="3494718" y="4763457"/>
            <a:ext cx="1925223" cy="401259"/>
          </a:xfrm>
          <a:prstGeom prst="rect">
            <a:avLst/>
          </a:prstGeom>
        </p:spPr>
        <p:txBody>
          <a:bodyPr anchor="t" rtlCol="false" tIns="0" lIns="0" bIns="0" rIns="0">
            <a:spAutoFit/>
          </a:bodyPr>
          <a:lstStyle/>
          <a:p>
            <a:pPr algn="ctr">
              <a:lnSpc>
                <a:spcPts val="3303"/>
              </a:lnSpc>
              <a:spcBef>
                <a:spcPct val="0"/>
              </a:spcBef>
            </a:pPr>
            <a:r>
              <a:rPr lang="en-US" sz="2359">
                <a:solidFill>
                  <a:srgbClr val="000000"/>
                </a:solidFill>
                <a:latin typeface="Canva Sans"/>
                <a:ea typeface="Canva Sans"/>
                <a:cs typeface="Canva Sans"/>
                <a:sym typeface="Canva Sans"/>
              </a:rPr>
              <a:t>Related Work</a:t>
            </a:r>
          </a:p>
        </p:txBody>
      </p:sp>
      <p:sp>
        <p:nvSpPr>
          <p:cNvPr name="TextBox 43" id="43"/>
          <p:cNvSpPr txBox="true"/>
          <p:nvPr/>
        </p:nvSpPr>
        <p:spPr>
          <a:xfrm rot="0">
            <a:off x="3496778" y="5866387"/>
            <a:ext cx="1923163" cy="401259"/>
          </a:xfrm>
          <a:prstGeom prst="rect">
            <a:avLst/>
          </a:prstGeom>
        </p:spPr>
        <p:txBody>
          <a:bodyPr anchor="t" rtlCol="false" tIns="0" lIns="0" bIns="0" rIns="0">
            <a:spAutoFit/>
          </a:bodyPr>
          <a:lstStyle/>
          <a:p>
            <a:pPr algn="ctr">
              <a:lnSpc>
                <a:spcPts val="3303"/>
              </a:lnSpc>
              <a:spcBef>
                <a:spcPct val="0"/>
              </a:spcBef>
            </a:pPr>
            <a:r>
              <a:rPr lang="en-US" sz="2359">
                <a:solidFill>
                  <a:srgbClr val="000000"/>
                </a:solidFill>
                <a:latin typeface="Canva Sans"/>
                <a:ea typeface="Canva Sans"/>
                <a:cs typeface="Canva Sans"/>
                <a:sym typeface="Canva Sans"/>
              </a:rPr>
              <a:t>Methodology</a:t>
            </a:r>
          </a:p>
        </p:txBody>
      </p:sp>
      <p:sp>
        <p:nvSpPr>
          <p:cNvPr name="TextBox 44" id="44"/>
          <p:cNvSpPr txBox="true"/>
          <p:nvPr/>
        </p:nvSpPr>
        <p:spPr>
          <a:xfrm rot="0">
            <a:off x="3496778" y="6969317"/>
            <a:ext cx="1062680" cy="401259"/>
          </a:xfrm>
          <a:prstGeom prst="rect">
            <a:avLst/>
          </a:prstGeom>
        </p:spPr>
        <p:txBody>
          <a:bodyPr anchor="t" rtlCol="false" tIns="0" lIns="0" bIns="0" rIns="0">
            <a:spAutoFit/>
          </a:bodyPr>
          <a:lstStyle/>
          <a:p>
            <a:pPr algn="ctr">
              <a:lnSpc>
                <a:spcPts val="3303"/>
              </a:lnSpc>
              <a:spcBef>
                <a:spcPct val="0"/>
              </a:spcBef>
            </a:pPr>
            <a:r>
              <a:rPr lang="en-US" sz="2359">
                <a:solidFill>
                  <a:srgbClr val="000000"/>
                </a:solidFill>
                <a:latin typeface="Canva Sans"/>
                <a:ea typeface="Canva Sans"/>
                <a:cs typeface="Canva Sans"/>
                <a:sym typeface="Canva Sans"/>
              </a:rPr>
              <a:t>Results</a:t>
            </a:r>
          </a:p>
        </p:txBody>
      </p:sp>
      <p:sp>
        <p:nvSpPr>
          <p:cNvPr name="TextBox 45" id="45"/>
          <p:cNvSpPr txBox="true"/>
          <p:nvPr/>
        </p:nvSpPr>
        <p:spPr>
          <a:xfrm rot="0">
            <a:off x="3496778" y="8072247"/>
            <a:ext cx="1555856" cy="401259"/>
          </a:xfrm>
          <a:prstGeom prst="rect">
            <a:avLst/>
          </a:prstGeom>
        </p:spPr>
        <p:txBody>
          <a:bodyPr anchor="t" rtlCol="false" tIns="0" lIns="0" bIns="0" rIns="0">
            <a:spAutoFit/>
          </a:bodyPr>
          <a:lstStyle/>
          <a:p>
            <a:pPr algn="ctr">
              <a:lnSpc>
                <a:spcPts val="3303"/>
              </a:lnSpc>
              <a:spcBef>
                <a:spcPct val="0"/>
              </a:spcBef>
            </a:pPr>
            <a:r>
              <a:rPr lang="en-US" sz="2359">
                <a:solidFill>
                  <a:srgbClr val="000000"/>
                </a:solidFill>
                <a:latin typeface="Canva Sans"/>
                <a:ea typeface="Canva Sans"/>
                <a:cs typeface="Canva Sans"/>
                <a:sym typeface="Canva Sans"/>
              </a:rPr>
              <a:t>Discussion</a:t>
            </a:r>
          </a:p>
        </p:txBody>
      </p:sp>
      <p:sp>
        <p:nvSpPr>
          <p:cNvPr name="TextBox 46" id="46"/>
          <p:cNvSpPr txBox="true"/>
          <p:nvPr/>
        </p:nvSpPr>
        <p:spPr>
          <a:xfrm rot="0">
            <a:off x="3494718" y="9172108"/>
            <a:ext cx="3732725" cy="401259"/>
          </a:xfrm>
          <a:prstGeom prst="rect">
            <a:avLst/>
          </a:prstGeom>
        </p:spPr>
        <p:txBody>
          <a:bodyPr anchor="t" rtlCol="false" tIns="0" lIns="0" bIns="0" rIns="0">
            <a:spAutoFit/>
          </a:bodyPr>
          <a:lstStyle/>
          <a:p>
            <a:pPr algn="ctr">
              <a:lnSpc>
                <a:spcPts val="3303"/>
              </a:lnSpc>
              <a:spcBef>
                <a:spcPct val="0"/>
              </a:spcBef>
            </a:pPr>
            <a:r>
              <a:rPr lang="en-US" sz="2359">
                <a:solidFill>
                  <a:srgbClr val="000000"/>
                </a:solidFill>
                <a:latin typeface="Canva Sans"/>
                <a:ea typeface="Canva Sans"/>
                <a:cs typeface="Canva Sans"/>
                <a:sym typeface="Canva Sans"/>
              </a:rPr>
              <a:t>Conclusion &amp; Future Work</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8282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481028"/>
            <a:ext cx="2259280" cy="254682"/>
          </a:xfrm>
          <a:custGeom>
            <a:avLst/>
            <a:gdLst/>
            <a:ahLst/>
            <a:cxnLst/>
            <a:rect r="r" b="b" t="t" l="l"/>
            <a:pathLst>
              <a:path h="254682" w="2259280">
                <a:moveTo>
                  <a:pt x="0" y="0"/>
                </a:moveTo>
                <a:lnTo>
                  <a:pt x="2259280" y="0"/>
                </a:lnTo>
                <a:lnTo>
                  <a:pt x="2259280" y="254683"/>
                </a:lnTo>
                <a:lnTo>
                  <a:pt x="0" y="2546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878669" y="4495924"/>
            <a:ext cx="11520040" cy="1298623"/>
          </a:xfrm>
          <a:custGeom>
            <a:avLst/>
            <a:gdLst/>
            <a:ahLst/>
            <a:cxnLst/>
            <a:rect r="r" b="b" t="t" l="l"/>
            <a:pathLst>
              <a:path h="1298623" w="11520040">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847725"/>
            <a:ext cx="13012387" cy="1633229"/>
          </a:xfrm>
          <a:prstGeom prst="rect">
            <a:avLst/>
          </a:prstGeom>
        </p:spPr>
        <p:txBody>
          <a:bodyPr anchor="t" rtlCol="false" tIns="0" lIns="0" bIns="0" rIns="0">
            <a:spAutoFit/>
          </a:bodyPr>
          <a:lstStyle/>
          <a:p>
            <a:pPr algn="l" marL="0" indent="0" lvl="0">
              <a:lnSpc>
                <a:spcPts val="13404"/>
              </a:lnSpc>
              <a:spcBef>
                <a:spcPct val="0"/>
              </a:spcBef>
            </a:pPr>
            <a:r>
              <a:rPr lang="en-US" sz="9574" spc="268">
                <a:solidFill>
                  <a:srgbClr val="FFFFFF"/>
                </a:solidFill>
                <a:latin typeface="League Spartan"/>
                <a:ea typeface="League Spartan"/>
                <a:cs typeface="League Spartan"/>
                <a:sym typeface="League Spartan"/>
              </a:rPr>
              <a:t>EXPLAINABLE AI</a:t>
            </a:r>
          </a:p>
        </p:txBody>
      </p:sp>
      <p:sp>
        <p:nvSpPr>
          <p:cNvPr name="TextBox 5" id="5"/>
          <p:cNvSpPr txBox="true"/>
          <p:nvPr/>
        </p:nvSpPr>
        <p:spPr>
          <a:xfrm rot="0">
            <a:off x="8847353" y="7157384"/>
            <a:ext cx="7035145" cy="1765934"/>
          </a:xfrm>
          <a:prstGeom prst="rect">
            <a:avLst/>
          </a:prstGeom>
        </p:spPr>
        <p:txBody>
          <a:bodyPr anchor="t" rtlCol="false" tIns="0" lIns="0" bIns="0" rIns="0">
            <a:spAutoFit/>
          </a:bodyPr>
          <a:lstStyle/>
          <a:p>
            <a:pPr algn="l" marL="518162" indent="-259081" lvl="1">
              <a:lnSpc>
                <a:spcPts val="4800"/>
              </a:lnSpc>
              <a:buFont typeface="Arial"/>
              <a:buChar char="•"/>
            </a:pPr>
            <a:r>
              <a:rPr lang="en-US" sz="2400">
                <a:solidFill>
                  <a:srgbClr val="FFFFFF"/>
                </a:solidFill>
                <a:latin typeface="Open Sans"/>
                <a:ea typeface="Open Sans"/>
                <a:cs typeface="Open Sans"/>
                <a:sym typeface="Open Sans"/>
              </a:rPr>
              <a:t>Gradient-weighted Class Activation Mapping </a:t>
            </a:r>
          </a:p>
          <a:p>
            <a:pPr algn="l">
              <a:lnSpc>
                <a:spcPts val="4800"/>
              </a:lnSpc>
            </a:pPr>
          </a:p>
          <a:p>
            <a:pPr algn="l" marL="518162" indent="-259081" lvl="1">
              <a:lnSpc>
                <a:spcPts val="4800"/>
              </a:lnSpc>
              <a:buFont typeface="Arial"/>
              <a:buChar char="•"/>
            </a:pPr>
            <a:r>
              <a:rPr lang="en-US" sz="2400">
                <a:solidFill>
                  <a:srgbClr val="FFFFFF"/>
                </a:solidFill>
                <a:latin typeface="Open Sans"/>
                <a:ea typeface="Open Sans"/>
                <a:cs typeface="Open Sans"/>
                <a:sym typeface="Open Sans"/>
              </a:rPr>
              <a:t>Visualizes the regions that contribute most</a:t>
            </a:r>
          </a:p>
        </p:txBody>
      </p:sp>
      <p:sp>
        <p:nvSpPr>
          <p:cNvPr name="TextBox 6" id="6"/>
          <p:cNvSpPr txBox="true"/>
          <p:nvPr/>
        </p:nvSpPr>
        <p:spPr>
          <a:xfrm rot="0">
            <a:off x="385809" y="7157384"/>
            <a:ext cx="7590370" cy="2375534"/>
          </a:xfrm>
          <a:prstGeom prst="rect">
            <a:avLst/>
          </a:prstGeom>
        </p:spPr>
        <p:txBody>
          <a:bodyPr anchor="t" rtlCol="false" tIns="0" lIns="0" bIns="0" rIns="0">
            <a:spAutoFit/>
          </a:bodyPr>
          <a:lstStyle/>
          <a:p>
            <a:pPr algn="l" marL="518162" indent="-259081" lvl="1">
              <a:lnSpc>
                <a:spcPts val="4800"/>
              </a:lnSpc>
              <a:buFont typeface="Arial"/>
              <a:buChar char="•"/>
            </a:pPr>
            <a:r>
              <a:rPr lang="en-US" sz="2400">
                <a:solidFill>
                  <a:srgbClr val="FFFFFF"/>
                </a:solidFill>
                <a:latin typeface="Open Sans"/>
                <a:ea typeface="Open Sans"/>
                <a:cs typeface="Open Sans"/>
                <a:sym typeface="Open Sans"/>
              </a:rPr>
              <a:t>Local Interpretable Model-agnostic Explanations</a:t>
            </a:r>
          </a:p>
          <a:p>
            <a:pPr algn="l">
              <a:lnSpc>
                <a:spcPts val="4800"/>
              </a:lnSpc>
            </a:pPr>
          </a:p>
          <a:p>
            <a:pPr algn="l" marL="518162" indent="-259081" lvl="1">
              <a:lnSpc>
                <a:spcPts val="4800"/>
              </a:lnSpc>
              <a:buFont typeface="Arial"/>
              <a:buChar char="•"/>
            </a:pPr>
            <a:r>
              <a:rPr lang="en-US" sz="2400">
                <a:solidFill>
                  <a:srgbClr val="FFFFFF"/>
                </a:solidFill>
                <a:latin typeface="Open Sans"/>
                <a:ea typeface="Open Sans"/>
                <a:cs typeface="Open Sans"/>
                <a:sym typeface="Open Sans"/>
              </a:rPr>
              <a:t>Highlights the most influential features</a:t>
            </a:r>
          </a:p>
          <a:p>
            <a:pPr algn="l">
              <a:lnSpc>
                <a:spcPts val="4800"/>
              </a:lnSpc>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20</a:t>
            </a:r>
          </a:p>
        </p:txBody>
      </p:sp>
      <p:sp>
        <p:nvSpPr>
          <p:cNvPr name="TextBox 8" id="8"/>
          <p:cNvSpPr txBox="true"/>
          <p:nvPr/>
        </p:nvSpPr>
        <p:spPr>
          <a:xfrm rot="0">
            <a:off x="-213201" y="6021708"/>
            <a:ext cx="4971761" cy="1316651"/>
          </a:xfrm>
          <a:prstGeom prst="rect">
            <a:avLst/>
          </a:prstGeom>
        </p:spPr>
        <p:txBody>
          <a:bodyPr anchor="t" rtlCol="false" tIns="0" lIns="0" bIns="0" rIns="0">
            <a:spAutoFit/>
          </a:bodyPr>
          <a:lstStyle/>
          <a:p>
            <a:pPr algn="ctr">
              <a:lnSpc>
                <a:spcPts val="9134"/>
              </a:lnSpc>
            </a:pPr>
            <a:r>
              <a:rPr lang="en-US" sz="10149" spc="-355">
                <a:solidFill>
                  <a:srgbClr val="FFA4D8"/>
                </a:solidFill>
                <a:latin typeface="Chromium One"/>
                <a:ea typeface="Chromium One"/>
                <a:cs typeface="Chromium One"/>
                <a:sym typeface="Chromium One"/>
              </a:rPr>
              <a:t>lime</a:t>
            </a:r>
          </a:p>
        </p:txBody>
      </p:sp>
      <p:sp>
        <p:nvSpPr>
          <p:cNvPr name="TextBox 9" id="9"/>
          <p:cNvSpPr txBox="true"/>
          <p:nvPr/>
        </p:nvSpPr>
        <p:spPr>
          <a:xfrm rot="0">
            <a:off x="8688160" y="6027740"/>
            <a:ext cx="6944419" cy="1310619"/>
          </a:xfrm>
          <a:prstGeom prst="rect">
            <a:avLst/>
          </a:prstGeom>
        </p:spPr>
        <p:txBody>
          <a:bodyPr anchor="t" rtlCol="false" tIns="0" lIns="0" bIns="0" rIns="0">
            <a:spAutoFit/>
          </a:bodyPr>
          <a:lstStyle/>
          <a:p>
            <a:pPr algn="ctr">
              <a:lnSpc>
                <a:spcPts val="9134"/>
              </a:lnSpc>
            </a:pPr>
            <a:r>
              <a:rPr lang="en-US" sz="10149" spc="-355">
                <a:solidFill>
                  <a:srgbClr val="7EDBFF"/>
                </a:solidFill>
                <a:latin typeface="Chromium One"/>
                <a:ea typeface="Chromium One"/>
                <a:cs typeface="Chromium One"/>
                <a:sym typeface="Chromium One"/>
              </a:rPr>
              <a:t>grad - cam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350472" y="0"/>
            <a:ext cx="11615403" cy="10969660"/>
            <a:chOff x="0" y="0"/>
            <a:chExt cx="3059201" cy="2889129"/>
          </a:xfrm>
        </p:grpSpPr>
        <p:sp>
          <p:nvSpPr>
            <p:cNvPr name="Freeform 3" id="3"/>
            <p:cNvSpPr/>
            <p:nvPr/>
          </p:nvSpPr>
          <p:spPr>
            <a:xfrm flipH="false" flipV="false" rot="0">
              <a:off x="0" y="0"/>
              <a:ext cx="3059201" cy="2889129"/>
            </a:xfrm>
            <a:custGeom>
              <a:avLst/>
              <a:gdLst/>
              <a:ahLst/>
              <a:cxnLst/>
              <a:rect r="r" b="b" t="t" l="l"/>
              <a:pathLst>
                <a:path h="2889129" w="3059201">
                  <a:moveTo>
                    <a:pt x="0" y="0"/>
                  </a:moveTo>
                  <a:lnTo>
                    <a:pt x="3059201" y="0"/>
                  </a:lnTo>
                  <a:lnTo>
                    <a:pt x="3059201" y="2889129"/>
                  </a:lnTo>
                  <a:lnTo>
                    <a:pt x="0" y="2889129"/>
                  </a:lnTo>
                  <a:close/>
                </a:path>
              </a:pathLst>
            </a:custGeom>
            <a:solidFill>
              <a:srgbClr val="282828"/>
            </a:solidFill>
          </p:spPr>
        </p:sp>
        <p:sp>
          <p:nvSpPr>
            <p:cNvPr name="TextBox 4" id="4"/>
            <p:cNvSpPr txBox="true"/>
            <p:nvPr/>
          </p:nvSpPr>
          <p:spPr>
            <a:xfrm>
              <a:off x="0" y="-47625"/>
              <a:ext cx="3059201" cy="2936754"/>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4873416">
            <a:off x="2112728" y="4352825"/>
            <a:ext cx="11520040" cy="1298623"/>
          </a:xfrm>
          <a:custGeom>
            <a:avLst/>
            <a:gdLst/>
            <a:ahLst/>
            <a:cxnLst/>
            <a:rect r="r" b="b" t="t" l="l"/>
            <a:pathLst>
              <a:path h="1298623" w="11520040">
                <a:moveTo>
                  <a:pt x="0" y="0"/>
                </a:moveTo>
                <a:lnTo>
                  <a:pt x="11520039" y="0"/>
                </a:lnTo>
                <a:lnTo>
                  <a:pt x="11520039" y="1298622"/>
                </a:lnTo>
                <a:lnTo>
                  <a:pt x="0" y="1298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792552">
            <a:off x="5802798" y="-482694"/>
            <a:ext cx="2209301" cy="10969660"/>
            <a:chOff x="0" y="0"/>
            <a:chExt cx="581874" cy="2889129"/>
          </a:xfrm>
        </p:grpSpPr>
        <p:sp>
          <p:nvSpPr>
            <p:cNvPr name="Freeform 7" id="7"/>
            <p:cNvSpPr/>
            <p:nvPr/>
          </p:nvSpPr>
          <p:spPr>
            <a:xfrm flipH="false" flipV="false" rot="0">
              <a:off x="0" y="0"/>
              <a:ext cx="581874" cy="2889129"/>
            </a:xfrm>
            <a:custGeom>
              <a:avLst/>
              <a:gdLst/>
              <a:ahLst/>
              <a:cxnLst/>
              <a:rect r="r" b="b" t="t" l="l"/>
              <a:pathLst>
                <a:path h="2889129" w="581874">
                  <a:moveTo>
                    <a:pt x="0" y="0"/>
                  </a:moveTo>
                  <a:lnTo>
                    <a:pt x="581874" y="0"/>
                  </a:lnTo>
                  <a:lnTo>
                    <a:pt x="581874" y="2889129"/>
                  </a:lnTo>
                  <a:lnTo>
                    <a:pt x="0" y="2889129"/>
                  </a:lnTo>
                  <a:close/>
                </a:path>
              </a:pathLst>
            </a:custGeom>
            <a:solidFill>
              <a:srgbClr val="FFFFFF"/>
            </a:solidFill>
          </p:spPr>
        </p:sp>
        <p:sp>
          <p:nvSpPr>
            <p:cNvPr name="TextBox 8" id="8"/>
            <p:cNvSpPr txBox="true"/>
            <p:nvPr/>
          </p:nvSpPr>
          <p:spPr>
            <a:xfrm>
              <a:off x="0" y="-47625"/>
              <a:ext cx="581874" cy="2936754"/>
            </a:xfrm>
            <a:prstGeom prst="rect">
              <a:avLst/>
            </a:prstGeom>
          </p:spPr>
          <p:txBody>
            <a:bodyPr anchor="ctr" rtlCol="false" tIns="50800" lIns="50800" bIns="50800" rIns="50800"/>
            <a:lstStyle/>
            <a:p>
              <a:pPr algn="ctr">
                <a:lnSpc>
                  <a:spcPts val="3220"/>
                </a:lnSpc>
              </a:pPr>
            </a:p>
          </p:txBody>
        </p:sp>
      </p:grpSp>
      <p:sp>
        <p:nvSpPr>
          <p:cNvPr name="Freeform 9" id="9"/>
          <p:cNvSpPr/>
          <p:nvPr/>
        </p:nvSpPr>
        <p:spPr>
          <a:xfrm flipH="false" flipV="false" rot="0">
            <a:off x="26870" y="5962645"/>
            <a:ext cx="7350472" cy="857545"/>
          </a:xfrm>
          <a:custGeom>
            <a:avLst/>
            <a:gdLst/>
            <a:ahLst/>
            <a:cxnLst/>
            <a:rect r="r" b="b" t="t" l="l"/>
            <a:pathLst>
              <a:path h="857545" w="7350472">
                <a:moveTo>
                  <a:pt x="0" y="0"/>
                </a:moveTo>
                <a:lnTo>
                  <a:pt x="7350472" y="0"/>
                </a:lnTo>
                <a:lnTo>
                  <a:pt x="7350472" y="857545"/>
                </a:lnTo>
                <a:lnTo>
                  <a:pt x="0" y="857545"/>
                </a:lnTo>
                <a:lnTo>
                  <a:pt x="0" y="0"/>
                </a:lnTo>
                <a:close/>
              </a:path>
            </a:pathLst>
          </a:custGeom>
          <a:blipFill>
            <a:blip r:embed="rId4"/>
            <a:stretch>
              <a:fillRect l="0" t="0" r="-357" b="0"/>
            </a:stretch>
          </a:blipFill>
        </p:spPr>
      </p:sp>
      <p:grpSp>
        <p:nvGrpSpPr>
          <p:cNvPr name="Group 10" id="10"/>
          <p:cNvGrpSpPr/>
          <p:nvPr/>
        </p:nvGrpSpPr>
        <p:grpSpPr>
          <a:xfrm rot="5400000">
            <a:off x="12547597" y="4634269"/>
            <a:ext cx="1018462" cy="101846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A4D8"/>
            </a:solidFill>
          </p:spPr>
        </p:sp>
        <p:sp>
          <p:nvSpPr>
            <p:cNvPr name="TextBox 12" id="12"/>
            <p:cNvSpPr txBox="true"/>
            <p:nvPr/>
          </p:nvSpPr>
          <p:spPr>
            <a:xfrm>
              <a:off x="0" y="155575"/>
              <a:ext cx="711200" cy="454025"/>
            </a:xfrm>
            <a:prstGeom prst="rect">
              <a:avLst/>
            </a:prstGeom>
          </p:spPr>
          <p:txBody>
            <a:bodyPr anchor="ctr" rtlCol="false" tIns="50800" lIns="50800" bIns="50800" rIns="50800"/>
            <a:lstStyle/>
            <a:p>
              <a:pPr algn="ctr">
                <a:lnSpc>
                  <a:spcPts val="2800"/>
                </a:lnSpc>
              </a:pPr>
            </a:p>
          </p:txBody>
        </p:sp>
      </p:grpSp>
      <p:sp>
        <p:nvSpPr>
          <p:cNvPr name="Freeform 13" id="13"/>
          <p:cNvSpPr/>
          <p:nvPr/>
        </p:nvSpPr>
        <p:spPr>
          <a:xfrm flipH="false" flipV="false" rot="0">
            <a:off x="1723020" y="2818814"/>
            <a:ext cx="3931301" cy="2324686"/>
          </a:xfrm>
          <a:custGeom>
            <a:avLst/>
            <a:gdLst/>
            <a:ahLst/>
            <a:cxnLst/>
            <a:rect r="r" b="b" t="t" l="l"/>
            <a:pathLst>
              <a:path h="2324686" w="3931301">
                <a:moveTo>
                  <a:pt x="0" y="0"/>
                </a:moveTo>
                <a:lnTo>
                  <a:pt x="3931302" y="0"/>
                </a:lnTo>
                <a:lnTo>
                  <a:pt x="3931302" y="2324686"/>
                </a:lnTo>
                <a:lnTo>
                  <a:pt x="0" y="2324686"/>
                </a:lnTo>
                <a:lnTo>
                  <a:pt x="0" y="0"/>
                </a:lnTo>
                <a:close/>
              </a:path>
            </a:pathLst>
          </a:custGeom>
          <a:blipFill>
            <a:blip r:embed="rId5"/>
            <a:stretch>
              <a:fillRect l="0" t="0" r="0" b="0"/>
            </a:stretch>
          </a:blipFill>
        </p:spPr>
      </p:sp>
      <p:grpSp>
        <p:nvGrpSpPr>
          <p:cNvPr name="Group 14" id="14"/>
          <p:cNvGrpSpPr/>
          <p:nvPr/>
        </p:nvGrpSpPr>
        <p:grpSpPr>
          <a:xfrm rot="0">
            <a:off x="1435747" y="7013762"/>
            <a:ext cx="574546" cy="563891"/>
            <a:chOff x="0" y="0"/>
            <a:chExt cx="812800" cy="797727"/>
          </a:xfrm>
        </p:grpSpPr>
        <p:sp>
          <p:nvSpPr>
            <p:cNvPr name="Freeform 15" id="15"/>
            <p:cNvSpPr/>
            <p:nvPr/>
          </p:nvSpPr>
          <p:spPr>
            <a:xfrm flipH="false" flipV="false" rot="0">
              <a:off x="0" y="0"/>
              <a:ext cx="812800" cy="797727"/>
            </a:xfrm>
            <a:custGeom>
              <a:avLst/>
              <a:gdLst/>
              <a:ahLst/>
              <a:cxnLst/>
              <a:rect r="r" b="b" t="t" l="l"/>
              <a:pathLst>
                <a:path h="797727" w="812800">
                  <a:moveTo>
                    <a:pt x="406400" y="797727"/>
                  </a:moveTo>
                  <a:lnTo>
                    <a:pt x="0" y="391327"/>
                  </a:lnTo>
                  <a:lnTo>
                    <a:pt x="203200" y="391327"/>
                  </a:lnTo>
                  <a:lnTo>
                    <a:pt x="203200" y="0"/>
                  </a:lnTo>
                  <a:lnTo>
                    <a:pt x="609600" y="0"/>
                  </a:lnTo>
                  <a:lnTo>
                    <a:pt x="609600" y="391327"/>
                  </a:lnTo>
                  <a:lnTo>
                    <a:pt x="812800" y="391327"/>
                  </a:lnTo>
                  <a:lnTo>
                    <a:pt x="406400" y="797727"/>
                  </a:lnTo>
                  <a:close/>
                </a:path>
              </a:pathLst>
            </a:custGeom>
            <a:solidFill>
              <a:srgbClr val="00B7FF"/>
            </a:solidFill>
          </p:spPr>
        </p:sp>
        <p:sp>
          <p:nvSpPr>
            <p:cNvPr name="TextBox 16" id="16"/>
            <p:cNvSpPr txBox="true"/>
            <p:nvPr/>
          </p:nvSpPr>
          <p:spPr>
            <a:xfrm>
              <a:off x="203200" y="-47625"/>
              <a:ext cx="406400" cy="743752"/>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26870" y="31750"/>
            <a:ext cx="7323602" cy="1898650"/>
          </a:xfrm>
          <a:prstGeom prst="rect">
            <a:avLst/>
          </a:prstGeom>
        </p:spPr>
        <p:txBody>
          <a:bodyPr anchor="t" rtlCol="false" tIns="0" lIns="0" bIns="0" rIns="0">
            <a:spAutoFit/>
          </a:bodyPr>
          <a:lstStyle/>
          <a:p>
            <a:pPr algn="l">
              <a:lnSpc>
                <a:spcPts val="7699"/>
              </a:lnSpc>
              <a:spcBef>
                <a:spcPct val="0"/>
              </a:spcBef>
            </a:pPr>
            <a:r>
              <a:rPr lang="en-US" sz="5499" spc="153">
                <a:solidFill>
                  <a:srgbClr val="000000"/>
                </a:solidFill>
                <a:latin typeface="League Spartan"/>
                <a:ea typeface="League Spartan"/>
                <a:cs typeface="League Spartan"/>
                <a:sym typeface="League Spartan"/>
              </a:rPr>
              <a:t>Explainability: LIME</a:t>
            </a:r>
          </a:p>
        </p:txBody>
      </p:sp>
      <p:sp>
        <p:nvSpPr>
          <p:cNvPr name="TextBox 18" id="18"/>
          <p:cNvSpPr txBox="true"/>
          <p:nvPr/>
        </p:nvSpPr>
        <p:spPr>
          <a:xfrm rot="0">
            <a:off x="9236196" y="2301388"/>
            <a:ext cx="8396598" cy="2082163"/>
          </a:xfrm>
          <a:prstGeom prst="rect">
            <a:avLst/>
          </a:prstGeom>
        </p:spPr>
        <p:txBody>
          <a:bodyPr anchor="t" rtlCol="false" tIns="0" lIns="0" bIns="0" rIns="0">
            <a:spAutoFit/>
          </a:bodyPr>
          <a:lstStyle/>
          <a:p>
            <a:pPr algn="just" marL="0" indent="0" lvl="0">
              <a:lnSpc>
                <a:spcPts val="4200"/>
              </a:lnSpc>
              <a:spcBef>
                <a:spcPct val="0"/>
              </a:spcBef>
            </a:pPr>
            <a:r>
              <a:rPr lang="en-US" sz="2100">
                <a:solidFill>
                  <a:srgbClr val="FFFFFF"/>
                </a:solidFill>
                <a:latin typeface="Open Sans"/>
                <a:ea typeface="Open Sans"/>
                <a:cs typeface="Open Sans"/>
                <a:sym typeface="Open Sans"/>
              </a:rPr>
              <a:t>We preprocess and perturb the input image, including resizing, normalization, and embedding calculation using a pre-trained model in this implementation. The perturbations simulate changes in the image features</a:t>
            </a:r>
          </a:p>
        </p:txBody>
      </p:sp>
      <p:sp>
        <p:nvSpPr>
          <p:cNvPr name="TextBox 19" id="19"/>
          <p:cNvSpPr txBox="true"/>
          <p:nvPr/>
        </p:nvSpPr>
        <p:spPr>
          <a:xfrm rot="0">
            <a:off x="9806352" y="1606867"/>
            <a:ext cx="6703643" cy="580390"/>
          </a:xfrm>
          <a:prstGeom prst="rect">
            <a:avLst/>
          </a:prstGeom>
        </p:spPr>
        <p:txBody>
          <a:bodyPr anchor="t" rtlCol="false" tIns="0" lIns="0" bIns="0" rIns="0">
            <a:spAutoFit/>
          </a:bodyPr>
          <a:lstStyle/>
          <a:p>
            <a:pPr algn="l">
              <a:lnSpc>
                <a:spcPts val="4759"/>
              </a:lnSpc>
              <a:spcBef>
                <a:spcPct val="0"/>
              </a:spcBef>
            </a:pPr>
            <a:r>
              <a:rPr lang="en-US" b="true" sz="3399">
                <a:solidFill>
                  <a:srgbClr val="FFA4D8"/>
                </a:solidFill>
                <a:latin typeface="Open Sans Bold"/>
                <a:ea typeface="Open Sans Bold"/>
                <a:cs typeface="Open Sans Bold"/>
                <a:sym typeface="Open Sans Bold"/>
              </a:rPr>
              <a:t>Perturbation of Input Features</a:t>
            </a:r>
          </a:p>
        </p:txBody>
      </p:sp>
      <p:sp>
        <p:nvSpPr>
          <p:cNvPr name="TextBox 20" id="20"/>
          <p:cNvSpPr txBox="true"/>
          <p:nvPr/>
        </p:nvSpPr>
        <p:spPr>
          <a:xfrm rot="0">
            <a:off x="9236196" y="7249198"/>
            <a:ext cx="8679620" cy="1548763"/>
          </a:xfrm>
          <a:prstGeom prst="rect">
            <a:avLst/>
          </a:prstGeom>
        </p:spPr>
        <p:txBody>
          <a:bodyPr anchor="t" rtlCol="false" tIns="0" lIns="0" bIns="0" rIns="0">
            <a:spAutoFit/>
          </a:bodyPr>
          <a:lstStyle/>
          <a:p>
            <a:pPr algn="just" marL="453393" indent="-226697" lvl="1">
              <a:lnSpc>
                <a:spcPts val="4200"/>
              </a:lnSpc>
              <a:buAutoNum type="arabicPeriod" startAt="1"/>
            </a:pPr>
            <a:r>
              <a:rPr lang="en-US" sz="2100">
                <a:solidFill>
                  <a:srgbClr val="FFFFFF"/>
                </a:solidFill>
                <a:latin typeface="Open Sans"/>
                <a:ea typeface="Open Sans"/>
                <a:cs typeface="Open Sans"/>
                <a:sym typeface="Open Sans"/>
              </a:rPr>
              <a:t>Generate training data using LIME perturbations </a:t>
            </a:r>
          </a:p>
          <a:p>
            <a:pPr algn="just" marL="453393" indent="-226697" lvl="1">
              <a:lnSpc>
                <a:spcPts val="4200"/>
              </a:lnSpc>
              <a:buAutoNum type="arabicPeriod" startAt="1"/>
            </a:pPr>
            <a:r>
              <a:rPr lang="en-US" sz="2100">
                <a:solidFill>
                  <a:srgbClr val="FFFFFF"/>
                </a:solidFill>
                <a:latin typeface="Open Sans"/>
                <a:ea typeface="Open Sans"/>
                <a:cs typeface="Open Sans"/>
                <a:sym typeface="Open Sans"/>
              </a:rPr>
              <a:t>Train linear regression model on 1000 perturbed samples</a:t>
            </a:r>
          </a:p>
          <a:p>
            <a:pPr algn="just" marL="453393" indent="-226697" lvl="1">
              <a:lnSpc>
                <a:spcPts val="4200"/>
              </a:lnSpc>
              <a:buAutoNum type="arabicPeriod" startAt="1"/>
            </a:pPr>
            <a:r>
              <a:rPr lang="en-US" sz="2100">
                <a:solidFill>
                  <a:srgbClr val="FFFFFF"/>
                </a:solidFill>
                <a:latin typeface="Open Sans"/>
                <a:ea typeface="Open Sans"/>
                <a:cs typeface="Open Sans"/>
                <a:sym typeface="Open Sans"/>
              </a:rPr>
              <a:t>Visualize segment importance with color-coded heatmap</a:t>
            </a:r>
          </a:p>
        </p:txBody>
      </p:sp>
      <p:sp>
        <p:nvSpPr>
          <p:cNvPr name="TextBox 21" id="21"/>
          <p:cNvSpPr txBox="true"/>
          <p:nvPr/>
        </p:nvSpPr>
        <p:spPr>
          <a:xfrm rot="0">
            <a:off x="10069373" y="6067885"/>
            <a:ext cx="6440622" cy="580390"/>
          </a:xfrm>
          <a:prstGeom prst="rect">
            <a:avLst/>
          </a:prstGeom>
        </p:spPr>
        <p:txBody>
          <a:bodyPr anchor="t" rtlCol="false" tIns="0" lIns="0" bIns="0" rIns="0">
            <a:spAutoFit/>
          </a:bodyPr>
          <a:lstStyle/>
          <a:p>
            <a:pPr algn="l">
              <a:lnSpc>
                <a:spcPts val="4759"/>
              </a:lnSpc>
              <a:spcBef>
                <a:spcPct val="0"/>
              </a:spcBef>
            </a:pPr>
            <a:r>
              <a:rPr lang="en-US" b="true" sz="3399">
                <a:solidFill>
                  <a:srgbClr val="7EDBFF"/>
                </a:solidFill>
                <a:latin typeface="Open Sans Bold"/>
                <a:ea typeface="Open Sans Bold"/>
                <a:cs typeface="Open Sans Bold"/>
                <a:sym typeface="Open Sans Bold"/>
              </a:rPr>
              <a:t>Training the Surrogate Model</a:t>
            </a:r>
          </a:p>
        </p:txBody>
      </p:sp>
      <p:sp>
        <p:nvSpPr>
          <p:cNvPr name="TextBox 22" id="22"/>
          <p:cNvSpPr txBox="true"/>
          <p:nvPr/>
        </p:nvSpPr>
        <p:spPr>
          <a:xfrm rot="0">
            <a:off x="11553194" y="294071"/>
            <a:ext cx="5706106" cy="406363"/>
          </a:xfrm>
          <a:prstGeom prst="rect">
            <a:avLst/>
          </a:prstGeom>
        </p:spPr>
        <p:txBody>
          <a:bodyPr anchor="t" rtlCol="false" tIns="0" lIns="0" bIns="0" rIns="0">
            <a:spAutoFit/>
          </a:bodyPr>
          <a:lstStyle/>
          <a:p>
            <a:pPr algn="r">
              <a:lnSpc>
                <a:spcPts val="3327"/>
              </a:lnSpc>
              <a:spcBef>
                <a:spcPct val="0"/>
              </a:spcBef>
            </a:pPr>
            <a:r>
              <a:rPr lang="en-US" sz="2376" spc="674">
                <a:solidFill>
                  <a:srgbClr val="FFFFFF"/>
                </a:solidFill>
                <a:latin typeface="Open Sans"/>
                <a:ea typeface="Open Sans"/>
                <a:cs typeface="Open Sans"/>
                <a:sym typeface="Open Sans"/>
              </a:rPr>
              <a:t>MAASTRICHT UNIVERISITY</a:t>
            </a:r>
          </a:p>
        </p:txBody>
      </p:sp>
      <p:sp>
        <p:nvSpPr>
          <p:cNvPr name="TextBox 23" id="2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21</a:t>
            </a:r>
          </a:p>
        </p:txBody>
      </p:sp>
      <p:grpSp>
        <p:nvGrpSpPr>
          <p:cNvPr name="Group 24" id="24"/>
          <p:cNvGrpSpPr/>
          <p:nvPr/>
        </p:nvGrpSpPr>
        <p:grpSpPr>
          <a:xfrm rot="0">
            <a:off x="2698681" y="7013762"/>
            <a:ext cx="574546" cy="563891"/>
            <a:chOff x="0" y="0"/>
            <a:chExt cx="812800" cy="797727"/>
          </a:xfrm>
        </p:grpSpPr>
        <p:sp>
          <p:nvSpPr>
            <p:cNvPr name="Freeform 25" id="25"/>
            <p:cNvSpPr/>
            <p:nvPr/>
          </p:nvSpPr>
          <p:spPr>
            <a:xfrm flipH="false" flipV="false" rot="0">
              <a:off x="0" y="0"/>
              <a:ext cx="812800" cy="797727"/>
            </a:xfrm>
            <a:custGeom>
              <a:avLst/>
              <a:gdLst/>
              <a:ahLst/>
              <a:cxnLst/>
              <a:rect r="r" b="b" t="t" l="l"/>
              <a:pathLst>
                <a:path h="797727" w="812800">
                  <a:moveTo>
                    <a:pt x="406400" y="797727"/>
                  </a:moveTo>
                  <a:lnTo>
                    <a:pt x="0" y="391327"/>
                  </a:lnTo>
                  <a:lnTo>
                    <a:pt x="203200" y="391327"/>
                  </a:lnTo>
                  <a:lnTo>
                    <a:pt x="203200" y="0"/>
                  </a:lnTo>
                  <a:lnTo>
                    <a:pt x="609600" y="0"/>
                  </a:lnTo>
                  <a:lnTo>
                    <a:pt x="609600" y="391327"/>
                  </a:lnTo>
                  <a:lnTo>
                    <a:pt x="812800" y="391327"/>
                  </a:lnTo>
                  <a:lnTo>
                    <a:pt x="406400" y="797727"/>
                  </a:lnTo>
                  <a:close/>
                </a:path>
              </a:pathLst>
            </a:custGeom>
            <a:solidFill>
              <a:srgbClr val="00B7FF"/>
            </a:solidFill>
          </p:spPr>
        </p:sp>
        <p:sp>
          <p:nvSpPr>
            <p:cNvPr name="TextBox 26" id="26"/>
            <p:cNvSpPr txBox="true"/>
            <p:nvPr/>
          </p:nvSpPr>
          <p:spPr>
            <a:xfrm>
              <a:off x="203200" y="-47625"/>
              <a:ext cx="406400" cy="743752"/>
            </a:xfrm>
            <a:prstGeom prst="rect">
              <a:avLst/>
            </a:prstGeom>
          </p:spPr>
          <p:txBody>
            <a:bodyPr anchor="ctr" rtlCol="false" tIns="50800" lIns="50800" bIns="50800" rIns="50800"/>
            <a:lstStyle/>
            <a:p>
              <a:pPr algn="ctr">
                <a:lnSpc>
                  <a:spcPts val="2800"/>
                </a:lnSpc>
              </a:pPr>
            </a:p>
          </p:txBody>
        </p:sp>
      </p:grpSp>
      <p:grpSp>
        <p:nvGrpSpPr>
          <p:cNvPr name="Group 27" id="27"/>
          <p:cNvGrpSpPr/>
          <p:nvPr/>
        </p:nvGrpSpPr>
        <p:grpSpPr>
          <a:xfrm rot="0">
            <a:off x="3959027" y="7013762"/>
            <a:ext cx="574546" cy="563891"/>
            <a:chOff x="0" y="0"/>
            <a:chExt cx="812800" cy="797727"/>
          </a:xfrm>
        </p:grpSpPr>
        <p:sp>
          <p:nvSpPr>
            <p:cNvPr name="Freeform 28" id="28"/>
            <p:cNvSpPr/>
            <p:nvPr/>
          </p:nvSpPr>
          <p:spPr>
            <a:xfrm flipH="false" flipV="false" rot="0">
              <a:off x="0" y="0"/>
              <a:ext cx="812800" cy="797727"/>
            </a:xfrm>
            <a:custGeom>
              <a:avLst/>
              <a:gdLst/>
              <a:ahLst/>
              <a:cxnLst/>
              <a:rect r="r" b="b" t="t" l="l"/>
              <a:pathLst>
                <a:path h="797727" w="812800">
                  <a:moveTo>
                    <a:pt x="406400" y="797727"/>
                  </a:moveTo>
                  <a:lnTo>
                    <a:pt x="0" y="391327"/>
                  </a:lnTo>
                  <a:lnTo>
                    <a:pt x="203200" y="391327"/>
                  </a:lnTo>
                  <a:lnTo>
                    <a:pt x="203200" y="0"/>
                  </a:lnTo>
                  <a:lnTo>
                    <a:pt x="609600" y="0"/>
                  </a:lnTo>
                  <a:lnTo>
                    <a:pt x="609600" y="391327"/>
                  </a:lnTo>
                  <a:lnTo>
                    <a:pt x="812800" y="391327"/>
                  </a:lnTo>
                  <a:lnTo>
                    <a:pt x="406400" y="797727"/>
                  </a:lnTo>
                  <a:close/>
                </a:path>
              </a:pathLst>
            </a:custGeom>
            <a:solidFill>
              <a:srgbClr val="00B7FF"/>
            </a:solidFill>
          </p:spPr>
        </p:sp>
        <p:sp>
          <p:nvSpPr>
            <p:cNvPr name="TextBox 29" id="29"/>
            <p:cNvSpPr txBox="true"/>
            <p:nvPr/>
          </p:nvSpPr>
          <p:spPr>
            <a:xfrm>
              <a:off x="203200" y="-47625"/>
              <a:ext cx="406400" cy="743752"/>
            </a:xfrm>
            <a:prstGeom prst="rect">
              <a:avLst/>
            </a:prstGeom>
          </p:spPr>
          <p:txBody>
            <a:bodyPr anchor="ctr" rtlCol="false" tIns="50800" lIns="50800" bIns="50800" rIns="50800"/>
            <a:lstStyle/>
            <a:p>
              <a:pPr algn="ctr">
                <a:lnSpc>
                  <a:spcPts val="2800"/>
                </a:lnSpc>
              </a:pPr>
            </a:p>
          </p:txBody>
        </p:sp>
      </p:grpSp>
      <p:grpSp>
        <p:nvGrpSpPr>
          <p:cNvPr name="Group 30" id="30"/>
          <p:cNvGrpSpPr/>
          <p:nvPr/>
        </p:nvGrpSpPr>
        <p:grpSpPr>
          <a:xfrm rot="0">
            <a:off x="5219373" y="7013762"/>
            <a:ext cx="574546" cy="563891"/>
            <a:chOff x="0" y="0"/>
            <a:chExt cx="812800" cy="797727"/>
          </a:xfrm>
        </p:grpSpPr>
        <p:sp>
          <p:nvSpPr>
            <p:cNvPr name="Freeform 31" id="31"/>
            <p:cNvSpPr/>
            <p:nvPr/>
          </p:nvSpPr>
          <p:spPr>
            <a:xfrm flipH="false" flipV="false" rot="0">
              <a:off x="0" y="0"/>
              <a:ext cx="812800" cy="797727"/>
            </a:xfrm>
            <a:custGeom>
              <a:avLst/>
              <a:gdLst/>
              <a:ahLst/>
              <a:cxnLst/>
              <a:rect r="r" b="b" t="t" l="l"/>
              <a:pathLst>
                <a:path h="797727" w="812800">
                  <a:moveTo>
                    <a:pt x="406400" y="797727"/>
                  </a:moveTo>
                  <a:lnTo>
                    <a:pt x="0" y="391327"/>
                  </a:lnTo>
                  <a:lnTo>
                    <a:pt x="203200" y="391327"/>
                  </a:lnTo>
                  <a:lnTo>
                    <a:pt x="203200" y="0"/>
                  </a:lnTo>
                  <a:lnTo>
                    <a:pt x="609600" y="0"/>
                  </a:lnTo>
                  <a:lnTo>
                    <a:pt x="609600" y="391327"/>
                  </a:lnTo>
                  <a:lnTo>
                    <a:pt x="812800" y="391327"/>
                  </a:lnTo>
                  <a:lnTo>
                    <a:pt x="406400" y="797727"/>
                  </a:lnTo>
                  <a:close/>
                </a:path>
              </a:pathLst>
            </a:custGeom>
            <a:solidFill>
              <a:srgbClr val="00B7FF"/>
            </a:solidFill>
          </p:spPr>
        </p:sp>
        <p:sp>
          <p:nvSpPr>
            <p:cNvPr name="TextBox 32" id="32"/>
            <p:cNvSpPr txBox="true"/>
            <p:nvPr/>
          </p:nvSpPr>
          <p:spPr>
            <a:xfrm>
              <a:off x="203200" y="-47625"/>
              <a:ext cx="406400" cy="743752"/>
            </a:xfrm>
            <a:prstGeom prst="rect">
              <a:avLst/>
            </a:prstGeom>
          </p:spPr>
          <p:txBody>
            <a:bodyPr anchor="ctr" rtlCol="false" tIns="50800" lIns="50800" bIns="50800" rIns="50800"/>
            <a:lstStyle/>
            <a:p>
              <a:pPr algn="ctr">
                <a:lnSpc>
                  <a:spcPts val="2800"/>
                </a:lnSpc>
              </a:pPr>
            </a:p>
          </p:txBody>
        </p:sp>
      </p:grpSp>
      <p:grpSp>
        <p:nvGrpSpPr>
          <p:cNvPr name="Group 33" id="33"/>
          <p:cNvGrpSpPr/>
          <p:nvPr/>
        </p:nvGrpSpPr>
        <p:grpSpPr>
          <a:xfrm rot="0">
            <a:off x="6479719" y="7013762"/>
            <a:ext cx="574546" cy="563891"/>
            <a:chOff x="0" y="0"/>
            <a:chExt cx="812800" cy="797727"/>
          </a:xfrm>
        </p:grpSpPr>
        <p:sp>
          <p:nvSpPr>
            <p:cNvPr name="Freeform 34" id="34"/>
            <p:cNvSpPr/>
            <p:nvPr/>
          </p:nvSpPr>
          <p:spPr>
            <a:xfrm flipH="false" flipV="false" rot="0">
              <a:off x="0" y="0"/>
              <a:ext cx="812800" cy="797727"/>
            </a:xfrm>
            <a:custGeom>
              <a:avLst/>
              <a:gdLst/>
              <a:ahLst/>
              <a:cxnLst/>
              <a:rect r="r" b="b" t="t" l="l"/>
              <a:pathLst>
                <a:path h="797727" w="812800">
                  <a:moveTo>
                    <a:pt x="406400" y="797727"/>
                  </a:moveTo>
                  <a:lnTo>
                    <a:pt x="0" y="391327"/>
                  </a:lnTo>
                  <a:lnTo>
                    <a:pt x="203200" y="391327"/>
                  </a:lnTo>
                  <a:lnTo>
                    <a:pt x="203200" y="0"/>
                  </a:lnTo>
                  <a:lnTo>
                    <a:pt x="609600" y="0"/>
                  </a:lnTo>
                  <a:lnTo>
                    <a:pt x="609600" y="391327"/>
                  </a:lnTo>
                  <a:lnTo>
                    <a:pt x="812800" y="391327"/>
                  </a:lnTo>
                  <a:lnTo>
                    <a:pt x="406400" y="797727"/>
                  </a:lnTo>
                  <a:close/>
                </a:path>
              </a:pathLst>
            </a:custGeom>
            <a:solidFill>
              <a:srgbClr val="00B7FF"/>
            </a:solidFill>
          </p:spPr>
        </p:sp>
        <p:sp>
          <p:nvSpPr>
            <p:cNvPr name="TextBox 35" id="35"/>
            <p:cNvSpPr txBox="true"/>
            <p:nvPr/>
          </p:nvSpPr>
          <p:spPr>
            <a:xfrm>
              <a:off x="203200" y="-47625"/>
              <a:ext cx="406400" cy="743752"/>
            </a:xfrm>
            <a:prstGeom prst="rect">
              <a:avLst/>
            </a:prstGeom>
          </p:spPr>
          <p:txBody>
            <a:bodyPr anchor="ctr" rtlCol="false" tIns="50800" lIns="50800" bIns="50800" rIns="50800"/>
            <a:lstStyle/>
            <a:p>
              <a:pPr algn="ctr">
                <a:lnSpc>
                  <a:spcPts val="2800"/>
                </a:lnSpc>
              </a:pPr>
            </a:p>
          </p:txBody>
        </p:sp>
      </p:grpSp>
      <p:sp>
        <p:nvSpPr>
          <p:cNvPr name="TextBox 36" id="36"/>
          <p:cNvSpPr txBox="true"/>
          <p:nvPr/>
        </p:nvSpPr>
        <p:spPr>
          <a:xfrm rot="0">
            <a:off x="485046" y="8389510"/>
            <a:ext cx="6706742" cy="586984"/>
          </a:xfrm>
          <a:prstGeom prst="rect">
            <a:avLst/>
          </a:prstGeom>
        </p:spPr>
        <p:txBody>
          <a:bodyPr anchor="t" rtlCol="false" tIns="0" lIns="0" bIns="0" rIns="0">
            <a:spAutoFit/>
          </a:bodyPr>
          <a:lstStyle/>
          <a:p>
            <a:pPr algn="just">
              <a:lnSpc>
                <a:spcPts val="5114"/>
              </a:lnSpc>
            </a:pPr>
            <a:r>
              <a:rPr lang="en-US" sz="2557">
                <a:solidFill>
                  <a:srgbClr val="000000"/>
                </a:solidFill>
                <a:latin typeface="Open Sans"/>
                <a:ea typeface="Open Sans"/>
                <a:cs typeface="Open Sans"/>
                <a:sym typeface="Open Sans"/>
              </a:rPr>
              <a:t>Similarity(</a:t>
            </a:r>
            <a:r>
              <a:rPr lang="en-US" sz="2557">
                <a:solidFill>
                  <a:srgbClr val="FF3131"/>
                </a:solidFill>
                <a:latin typeface="Open Sans"/>
                <a:ea typeface="Open Sans"/>
                <a:cs typeface="Open Sans"/>
                <a:sym typeface="Open Sans"/>
              </a:rPr>
              <a:t>p1</a:t>
            </a:r>
            <a:r>
              <a:rPr lang="en-US" sz="2557">
                <a:solidFill>
                  <a:srgbClr val="000000"/>
                </a:solidFill>
                <a:latin typeface="Open Sans"/>
                <a:ea typeface="Open Sans"/>
                <a:cs typeface="Open Sans"/>
                <a:sym typeface="Open Sans"/>
              </a:rPr>
              <a:t>,</a:t>
            </a:r>
            <a:r>
              <a:rPr lang="en-US" sz="2557">
                <a:solidFill>
                  <a:srgbClr val="FF3131"/>
                </a:solidFill>
                <a:latin typeface="Open Sans"/>
                <a:ea typeface="Open Sans"/>
                <a:cs typeface="Open Sans"/>
                <a:sym typeface="Open Sans"/>
              </a:rPr>
              <a:t>p2</a:t>
            </a:r>
            <a:r>
              <a:rPr lang="en-US" sz="2557">
                <a:solidFill>
                  <a:srgbClr val="000000"/>
                </a:solidFill>
                <a:latin typeface="Open Sans"/>
                <a:ea typeface="Open Sans"/>
                <a:cs typeface="Open Sans"/>
                <a:sym typeface="Open Sans"/>
              </a:rPr>
              <a:t>) = </a:t>
            </a:r>
            <a:r>
              <a:rPr lang="en-US" sz="2557">
                <a:solidFill>
                  <a:srgbClr val="FFA4D8"/>
                </a:solidFill>
                <a:latin typeface="Open Sans"/>
                <a:ea typeface="Open Sans"/>
                <a:cs typeface="Open Sans"/>
                <a:sym typeface="Open Sans"/>
              </a:rPr>
              <a:t>w_img </a:t>
            </a:r>
            <a:r>
              <a:rPr lang="en-US" sz="2557">
                <a:solidFill>
                  <a:srgbClr val="000000"/>
                </a:solidFill>
                <a:latin typeface="Open Sans"/>
                <a:ea typeface="Open Sans"/>
                <a:cs typeface="Open Sans"/>
                <a:sym typeface="Open Sans"/>
              </a:rPr>
              <a:t>∗ img_sim(p1,p2)</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350472" y="0"/>
            <a:ext cx="11615403" cy="10969660"/>
            <a:chOff x="0" y="0"/>
            <a:chExt cx="3059201" cy="2889129"/>
          </a:xfrm>
        </p:grpSpPr>
        <p:sp>
          <p:nvSpPr>
            <p:cNvPr name="Freeform 3" id="3"/>
            <p:cNvSpPr/>
            <p:nvPr/>
          </p:nvSpPr>
          <p:spPr>
            <a:xfrm flipH="false" flipV="false" rot="0">
              <a:off x="0" y="0"/>
              <a:ext cx="3059201" cy="2889129"/>
            </a:xfrm>
            <a:custGeom>
              <a:avLst/>
              <a:gdLst/>
              <a:ahLst/>
              <a:cxnLst/>
              <a:rect r="r" b="b" t="t" l="l"/>
              <a:pathLst>
                <a:path h="2889129" w="3059201">
                  <a:moveTo>
                    <a:pt x="0" y="0"/>
                  </a:moveTo>
                  <a:lnTo>
                    <a:pt x="3059201" y="0"/>
                  </a:lnTo>
                  <a:lnTo>
                    <a:pt x="3059201" y="2889129"/>
                  </a:lnTo>
                  <a:lnTo>
                    <a:pt x="0" y="2889129"/>
                  </a:lnTo>
                  <a:close/>
                </a:path>
              </a:pathLst>
            </a:custGeom>
            <a:solidFill>
              <a:srgbClr val="282828"/>
            </a:solidFill>
          </p:spPr>
        </p:sp>
        <p:sp>
          <p:nvSpPr>
            <p:cNvPr name="TextBox 4" id="4"/>
            <p:cNvSpPr txBox="true"/>
            <p:nvPr/>
          </p:nvSpPr>
          <p:spPr>
            <a:xfrm>
              <a:off x="0" y="-47625"/>
              <a:ext cx="3059201" cy="2936754"/>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4873416">
            <a:off x="2112728" y="4352825"/>
            <a:ext cx="11520040" cy="1298623"/>
          </a:xfrm>
          <a:custGeom>
            <a:avLst/>
            <a:gdLst/>
            <a:ahLst/>
            <a:cxnLst/>
            <a:rect r="r" b="b" t="t" l="l"/>
            <a:pathLst>
              <a:path h="1298623" w="11520040">
                <a:moveTo>
                  <a:pt x="0" y="0"/>
                </a:moveTo>
                <a:lnTo>
                  <a:pt x="11520039" y="0"/>
                </a:lnTo>
                <a:lnTo>
                  <a:pt x="11520039" y="1298622"/>
                </a:lnTo>
                <a:lnTo>
                  <a:pt x="0" y="1298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792552">
            <a:off x="5802798" y="-482694"/>
            <a:ext cx="2209301" cy="10969660"/>
            <a:chOff x="0" y="0"/>
            <a:chExt cx="581874" cy="2889129"/>
          </a:xfrm>
        </p:grpSpPr>
        <p:sp>
          <p:nvSpPr>
            <p:cNvPr name="Freeform 7" id="7"/>
            <p:cNvSpPr/>
            <p:nvPr/>
          </p:nvSpPr>
          <p:spPr>
            <a:xfrm flipH="false" flipV="false" rot="0">
              <a:off x="0" y="0"/>
              <a:ext cx="581874" cy="2889129"/>
            </a:xfrm>
            <a:custGeom>
              <a:avLst/>
              <a:gdLst/>
              <a:ahLst/>
              <a:cxnLst/>
              <a:rect r="r" b="b" t="t" l="l"/>
              <a:pathLst>
                <a:path h="2889129" w="581874">
                  <a:moveTo>
                    <a:pt x="0" y="0"/>
                  </a:moveTo>
                  <a:lnTo>
                    <a:pt x="581874" y="0"/>
                  </a:lnTo>
                  <a:lnTo>
                    <a:pt x="581874" y="2889129"/>
                  </a:lnTo>
                  <a:lnTo>
                    <a:pt x="0" y="2889129"/>
                  </a:lnTo>
                  <a:close/>
                </a:path>
              </a:pathLst>
            </a:custGeom>
            <a:solidFill>
              <a:srgbClr val="FFFFFF"/>
            </a:solidFill>
          </p:spPr>
        </p:sp>
        <p:sp>
          <p:nvSpPr>
            <p:cNvPr name="TextBox 8" id="8"/>
            <p:cNvSpPr txBox="true"/>
            <p:nvPr/>
          </p:nvSpPr>
          <p:spPr>
            <a:xfrm>
              <a:off x="0" y="-47625"/>
              <a:ext cx="581874" cy="2936754"/>
            </a:xfrm>
            <a:prstGeom prst="rect">
              <a:avLst/>
            </a:prstGeom>
          </p:spPr>
          <p:txBody>
            <a:bodyPr anchor="ctr" rtlCol="false" tIns="50800" lIns="50800" bIns="50800" rIns="50800"/>
            <a:lstStyle/>
            <a:p>
              <a:pPr algn="ctr">
                <a:lnSpc>
                  <a:spcPts val="3220"/>
                </a:lnSpc>
              </a:pPr>
            </a:p>
          </p:txBody>
        </p:sp>
      </p:grpSp>
      <p:grpSp>
        <p:nvGrpSpPr>
          <p:cNvPr name="Group 9" id="9"/>
          <p:cNvGrpSpPr/>
          <p:nvPr/>
        </p:nvGrpSpPr>
        <p:grpSpPr>
          <a:xfrm rot="5400000">
            <a:off x="12547597" y="4634269"/>
            <a:ext cx="1018462" cy="101846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A4D8"/>
            </a:solidFill>
          </p:spPr>
        </p:sp>
        <p:sp>
          <p:nvSpPr>
            <p:cNvPr name="TextBox 11" id="11"/>
            <p:cNvSpPr txBox="true"/>
            <p:nvPr/>
          </p:nvSpPr>
          <p:spPr>
            <a:xfrm>
              <a:off x="0" y="155575"/>
              <a:ext cx="711200" cy="454025"/>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false" flipV="false" rot="0">
            <a:off x="26870" y="4174749"/>
            <a:ext cx="6731465" cy="3387200"/>
          </a:xfrm>
          <a:custGeom>
            <a:avLst/>
            <a:gdLst/>
            <a:ahLst/>
            <a:cxnLst/>
            <a:rect r="r" b="b" t="t" l="l"/>
            <a:pathLst>
              <a:path h="3387200" w="6731465">
                <a:moveTo>
                  <a:pt x="0" y="0"/>
                </a:moveTo>
                <a:lnTo>
                  <a:pt x="6731465" y="0"/>
                </a:lnTo>
                <a:lnTo>
                  <a:pt x="6731465" y="3387200"/>
                </a:lnTo>
                <a:lnTo>
                  <a:pt x="0" y="3387200"/>
                </a:lnTo>
                <a:lnTo>
                  <a:pt x="0" y="0"/>
                </a:lnTo>
                <a:close/>
              </a:path>
            </a:pathLst>
          </a:custGeom>
          <a:blipFill>
            <a:blip r:embed="rId4"/>
            <a:stretch>
              <a:fillRect l="-178877" t="-7429" r="-7134" b="-65322"/>
            </a:stretch>
          </a:blipFill>
        </p:spPr>
      </p:sp>
      <p:sp>
        <p:nvSpPr>
          <p:cNvPr name="TextBox 13" id="13"/>
          <p:cNvSpPr txBox="true"/>
          <p:nvPr/>
        </p:nvSpPr>
        <p:spPr>
          <a:xfrm rot="0">
            <a:off x="26870" y="31750"/>
            <a:ext cx="7323602" cy="1898650"/>
          </a:xfrm>
          <a:prstGeom prst="rect">
            <a:avLst/>
          </a:prstGeom>
        </p:spPr>
        <p:txBody>
          <a:bodyPr anchor="t" rtlCol="false" tIns="0" lIns="0" bIns="0" rIns="0">
            <a:spAutoFit/>
          </a:bodyPr>
          <a:lstStyle/>
          <a:p>
            <a:pPr algn="l">
              <a:lnSpc>
                <a:spcPts val="7699"/>
              </a:lnSpc>
              <a:spcBef>
                <a:spcPct val="0"/>
              </a:spcBef>
            </a:pPr>
            <a:r>
              <a:rPr lang="en-US" sz="5499" spc="153">
                <a:solidFill>
                  <a:srgbClr val="000000"/>
                </a:solidFill>
                <a:latin typeface="League Spartan"/>
                <a:ea typeface="League Spartan"/>
                <a:cs typeface="League Spartan"/>
                <a:sym typeface="League Spartan"/>
              </a:rPr>
              <a:t>Explainability: LIME</a:t>
            </a:r>
          </a:p>
        </p:txBody>
      </p:sp>
      <p:sp>
        <p:nvSpPr>
          <p:cNvPr name="TextBox 14" id="14"/>
          <p:cNvSpPr txBox="true"/>
          <p:nvPr/>
        </p:nvSpPr>
        <p:spPr>
          <a:xfrm rot="0">
            <a:off x="9236196" y="2301388"/>
            <a:ext cx="8396598" cy="2082163"/>
          </a:xfrm>
          <a:prstGeom prst="rect">
            <a:avLst/>
          </a:prstGeom>
        </p:spPr>
        <p:txBody>
          <a:bodyPr anchor="t" rtlCol="false" tIns="0" lIns="0" bIns="0" rIns="0">
            <a:spAutoFit/>
          </a:bodyPr>
          <a:lstStyle/>
          <a:p>
            <a:pPr algn="just" marL="0" indent="0" lvl="0">
              <a:lnSpc>
                <a:spcPts val="4200"/>
              </a:lnSpc>
              <a:spcBef>
                <a:spcPct val="0"/>
              </a:spcBef>
            </a:pPr>
            <a:r>
              <a:rPr lang="en-US" sz="2100">
                <a:solidFill>
                  <a:srgbClr val="FFFFFF"/>
                </a:solidFill>
                <a:latin typeface="Open Sans"/>
                <a:ea typeface="Open Sans"/>
                <a:cs typeface="Open Sans"/>
                <a:sym typeface="Open Sans"/>
              </a:rPr>
              <a:t>We use LIME's built-in text perturbation method. This method generates perturbed versions of the input text by randomly removing words. These perturbations allow us to understand which words or phrases influence the similarity score the most</a:t>
            </a:r>
          </a:p>
        </p:txBody>
      </p:sp>
      <p:sp>
        <p:nvSpPr>
          <p:cNvPr name="TextBox 15" id="15"/>
          <p:cNvSpPr txBox="true"/>
          <p:nvPr/>
        </p:nvSpPr>
        <p:spPr>
          <a:xfrm rot="0">
            <a:off x="9806352" y="1606867"/>
            <a:ext cx="6703643" cy="580390"/>
          </a:xfrm>
          <a:prstGeom prst="rect">
            <a:avLst/>
          </a:prstGeom>
        </p:spPr>
        <p:txBody>
          <a:bodyPr anchor="t" rtlCol="false" tIns="0" lIns="0" bIns="0" rIns="0">
            <a:spAutoFit/>
          </a:bodyPr>
          <a:lstStyle/>
          <a:p>
            <a:pPr algn="l">
              <a:lnSpc>
                <a:spcPts val="4759"/>
              </a:lnSpc>
              <a:spcBef>
                <a:spcPct val="0"/>
              </a:spcBef>
            </a:pPr>
            <a:r>
              <a:rPr lang="en-US" b="true" sz="3399">
                <a:solidFill>
                  <a:srgbClr val="FFA4D8"/>
                </a:solidFill>
                <a:latin typeface="Open Sans Bold"/>
                <a:ea typeface="Open Sans Bold"/>
                <a:cs typeface="Open Sans Bold"/>
                <a:sym typeface="Open Sans Bold"/>
              </a:rPr>
              <a:t>Perturbation of Input Features</a:t>
            </a:r>
          </a:p>
        </p:txBody>
      </p:sp>
      <p:sp>
        <p:nvSpPr>
          <p:cNvPr name="TextBox 16" id="16"/>
          <p:cNvSpPr txBox="true"/>
          <p:nvPr/>
        </p:nvSpPr>
        <p:spPr>
          <a:xfrm rot="0">
            <a:off x="8818364" y="7267400"/>
            <a:ext cx="8679620" cy="1548763"/>
          </a:xfrm>
          <a:prstGeom prst="rect">
            <a:avLst/>
          </a:prstGeom>
        </p:spPr>
        <p:txBody>
          <a:bodyPr anchor="t" rtlCol="false" tIns="0" lIns="0" bIns="0" rIns="0">
            <a:spAutoFit/>
          </a:bodyPr>
          <a:lstStyle/>
          <a:p>
            <a:pPr algn="just" marL="453393" indent="-226697" lvl="1">
              <a:lnSpc>
                <a:spcPts val="4200"/>
              </a:lnSpc>
              <a:buAutoNum type="arabicPeriod" startAt="1"/>
            </a:pPr>
            <a:r>
              <a:rPr lang="en-US" sz="2100">
                <a:solidFill>
                  <a:srgbClr val="FFFFFF"/>
                </a:solidFill>
                <a:latin typeface="Open Sans"/>
                <a:ea typeface="Open Sans"/>
                <a:cs typeface="Open Sans"/>
                <a:sym typeface="Open Sans"/>
              </a:rPr>
              <a:t>Generate text variations using LIME's random word removal</a:t>
            </a:r>
          </a:p>
          <a:p>
            <a:pPr algn="just" marL="453393" indent="-226697" lvl="1">
              <a:lnSpc>
                <a:spcPts val="4200"/>
              </a:lnSpc>
              <a:buAutoNum type="arabicPeriod" startAt="1"/>
            </a:pPr>
            <a:r>
              <a:rPr lang="en-US" sz="2100">
                <a:solidFill>
                  <a:srgbClr val="FFFFFF"/>
                </a:solidFill>
                <a:latin typeface="Open Sans"/>
                <a:ea typeface="Open Sans"/>
                <a:cs typeface="Open Sans"/>
                <a:sym typeface="Open Sans"/>
              </a:rPr>
              <a:t>Train sparse linear model on perturbed text samples</a:t>
            </a:r>
          </a:p>
          <a:p>
            <a:pPr algn="just" marL="453393" indent="-226697" lvl="1">
              <a:lnSpc>
                <a:spcPts val="4200"/>
              </a:lnSpc>
              <a:buAutoNum type="arabicPeriod" startAt="1"/>
            </a:pPr>
            <a:r>
              <a:rPr lang="en-US" sz="2100">
                <a:solidFill>
                  <a:srgbClr val="FFFFFF"/>
                </a:solidFill>
                <a:latin typeface="Open Sans"/>
                <a:ea typeface="Open Sans"/>
                <a:cs typeface="Open Sans"/>
                <a:sym typeface="Open Sans"/>
              </a:rPr>
              <a:t>Calculate word-level impact on similarity scores</a:t>
            </a:r>
          </a:p>
        </p:txBody>
      </p:sp>
      <p:sp>
        <p:nvSpPr>
          <p:cNvPr name="TextBox 17" id="17"/>
          <p:cNvSpPr txBox="true"/>
          <p:nvPr/>
        </p:nvSpPr>
        <p:spPr>
          <a:xfrm rot="0">
            <a:off x="10069373" y="6067885"/>
            <a:ext cx="6440622" cy="580390"/>
          </a:xfrm>
          <a:prstGeom prst="rect">
            <a:avLst/>
          </a:prstGeom>
        </p:spPr>
        <p:txBody>
          <a:bodyPr anchor="t" rtlCol="false" tIns="0" lIns="0" bIns="0" rIns="0">
            <a:spAutoFit/>
          </a:bodyPr>
          <a:lstStyle/>
          <a:p>
            <a:pPr algn="l">
              <a:lnSpc>
                <a:spcPts val="4759"/>
              </a:lnSpc>
              <a:spcBef>
                <a:spcPct val="0"/>
              </a:spcBef>
            </a:pPr>
            <a:r>
              <a:rPr lang="en-US" b="true" sz="3399">
                <a:solidFill>
                  <a:srgbClr val="7EDBFF"/>
                </a:solidFill>
                <a:latin typeface="Open Sans Bold"/>
                <a:ea typeface="Open Sans Bold"/>
                <a:cs typeface="Open Sans Bold"/>
                <a:sym typeface="Open Sans Bold"/>
              </a:rPr>
              <a:t>Training the Surrogate Model</a:t>
            </a:r>
          </a:p>
        </p:txBody>
      </p:sp>
      <p:sp>
        <p:nvSpPr>
          <p:cNvPr name="TextBox 18" id="18"/>
          <p:cNvSpPr txBox="true"/>
          <p:nvPr/>
        </p:nvSpPr>
        <p:spPr>
          <a:xfrm rot="0">
            <a:off x="11553194" y="294071"/>
            <a:ext cx="5706106" cy="406363"/>
          </a:xfrm>
          <a:prstGeom prst="rect">
            <a:avLst/>
          </a:prstGeom>
        </p:spPr>
        <p:txBody>
          <a:bodyPr anchor="t" rtlCol="false" tIns="0" lIns="0" bIns="0" rIns="0">
            <a:spAutoFit/>
          </a:bodyPr>
          <a:lstStyle/>
          <a:p>
            <a:pPr algn="r">
              <a:lnSpc>
                <a:spcPts val="3327"/>
              </a:lnSpc>
              <a:spcBef>
                <a:spcPct val="0"/>
              </a:spcBef>
            </a:pPr>
            <a:r>
              <a:rPr lang="en-US" sz="2376" spc="674">
                <a:solidFill>
                  <a:srgbClr val="FFFFFF"/>
                </a:solidFill>
                <a:latin typeface="Open Sans"/>
                <a:ea typeface="Open Sans"/>
                <a:cs typeface="Open Sans"/>
                <a:sym typeface="Open Sans"/>
              </a:rPr>
              <a:t>MAASTRICHT UNIVERISITY</a:t>
            </a:r>
          </a:p>
        </p:txBody>
      </p:sp>
      <p:sp>
        <p:nvSpPr>
          <p:cNvPr name="TextBox 19" id="1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72597" y="-646413"/>
            <a:ext cx="11615403" cy="10969660"/>
            <a:chOff x="0" y="0"/>
            <a:chExt cx="3059201" cy="2889129"/>
          </a:xfrm>
        </p:grpSpPr>
        <p:sp>
          <p:nvSpPr>
            <p:cNvPr name="Freeform 3" id="3"/>
            <p:cNvSpPr/>
            <p:nvPr/>
          </p:nvSpPr>
          <p:spPr>
            <a:xfrm flipH="false" flipV="false" rot="0">
              <a:off x="0" y="0"/>
              <a:ext cx="3059201" cy="2889129"/>
            </a:xfrm>
            <a:custGeom>
              <a:avLst/>
              <a:gdLst/>
              <a:ahLst/>
              <a:cxnLst/>
              <a:rect r="r" b="b" t="t" l="l"/>
              <a:pathLst>
                <a:path h="2889129" w="3059201">
                  <a:moveTo>
                    <a:pt x="0" y="0"/>
                  </a:moveTo>
                  <a:lnTo>
                    <a:pt x="3059201" y="0"/>
                  </a:lnTo>
                  <a:lnTo>
                    <a:pt x="3059201" y="2889129"/>
                  </a:lnTo>
                  <a:lnTo>
                    <a:pt x="0" y="2889129"/>
                  </a:lnTo>
                  <a:close/>
                </a:path>
              </a:pathLst>
            </a:custGeom>
            <a:solidFill>
              <a:srgbClr val="282828"/>
            </a:solidFill>
          </p:spPr>
        </p:sp>
        <p:sp>
          <p:nvSpPr>
            <p:cNvPr name="TextBox 4" id="4"/>
            <p:cNvSpPr txBox="true"/>
            <p:nvPr/>
          </p:nvSpPr>
          <p:spPr>
            <a:xfrm>
              <a:off x="0" y="-47625"/>
              <a:ext cx="3059201" cy="2936754"/>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4873416">
            <a:off x="1299095" y="4296410"/>
            <a:ext cx="11520040" cy="1298623"/>
          </a:xfrm>
          <a:custGeom>
            <a:avLst/>
            <a:gdLst/>
            <a:ahLst/>
            <a:cxnLst/>
            <a:rect r="r" b="b" t="t" l="l"/>
            <a:pathLst>
              <a:path h="1298623" w="11520040">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792552">
            <a:off x="4926061" y="-539109"/>
            <a:ext cx="2209301" cy="10969660"/>
            <a:chOff x="0" y="0"/>
            <a:chExt cx="581874" cy="2889129"/>
          </a:xfrm>
        </p:grpSpPr>
        <p:sp>
          <p:nvSpPr>
            <p:cNvPr name="Freeform 7" id="7"/>
            <p:cNvSpPr/>
            <p:nvPr/>
          </p:nvSpPr>
          <p:spPr>
            <a:xfrm flipH="false" flipV="false" rot="0">
              <a:off x="0" y="0"/>
              <a:ext cx="581874" cy="2889129"/>
            </a:xfrm>
            <a:custGeom>
              <a:avLst/>
              <a:gdLst/>
              <a:ahLst/>
              <a:cxnLst/>
              <a:rect r="r" b="b" t="t" l="l"/>
              <a:pathLst>
                <a:path h="2889129" w="581874">
                  <a:moveTo>
                    <a:pt x="0" y="0"/>
                  </a:moveTo>
                  <a:lnTo>
                    <a:pt x="581874" y="0"/>
                  </a:lnTo>
                  <a:lnTo>
                    <a:pt x="581874" y="2889129"/>
                  </a:lnTo>
                  <a:lnTo>
                    <a:pt x="0" y="2889129"/>
                  </a:lnTo>
                  <a:close/>
                </a:path>
              </a:pathLst>
            </a:custGeom>
            <a:solidFill>
              <a:srgbClr val="FFFFFF"/>
            </a:solidFill>
          </p:spPr>
        </p:sp>
        <p:sp>
          <p:nvSpPr>
            <p:cNvPr name="TextBox 8" id="8"/>
            <p:cNvSpPr txBox="true"/>
            <p:nvPr/>
          </p:nvSpPr>
          <p:spPr>
            <a:xfrm>
              <a:off x="0" y="-47625"/>
              <a:ext cx="581874" cy="2936754"/>
            </a:xfrm>
            <a:prstGeom prst="rect">
              <a:avLst/>
            </a:prstGeom>
          </p:spPr>
          <p:txBody>
            <a:bodyPr anchor="ctr" rtlCol="false" tIns="50800" lIns="50800" bIns="50800" rIns="50800"/>
            <a:lstStyle/>
            <a:p>
              <a:pPr algn="ctr">
                <a:lnSpc>
                  <a:spcPts val="3220"/>
                </a:lnSpc>
              </a:pPr>
            </a:p>
          </p:txBody>
        </p:sp>
      </p:grpSp>
      <p:sp>
        <p:nvSpPr>
          <p:cNvPr name="Freeform 9" id="9"/>
          <p:cNvSpPr/>
          <p:nvPr/>
        </p:nvSpPr>
        <p:spPr>
          <a:xfrm flipH="false" flipV="false" rot="0">
            <a:off x="1028700" y="3473377"/>
            <a:ext cx="4044456" cy="3968612"/>
          </a:xfrm>
          <a:custGeom>
            <a:avLst/>
            <a:gdLst/>
            <a:ahLst/>
            <a:cxnLst/>
            <a:rect r="r" b="b" t="t" l="l"/>
            <a:pathLst>
              <a:path h="3968612" w="4044456">
                <a:moveTo>
                  <a:pt x="0" y="0"/>
                </a:moveTo>
                <a:lnTo>
                  <a:pt x="4044456" y="0"/>
                </a:lnTo>
                <a:lnTo>
                  <a:pt x="4044456" y="3968612"/>
                </a:lnTo>
                <a:lnTo>
                  <a:pt x="0" y="3968612"/>
                </a:lnTo>
                <a:lnTo>
                  <a:pt x="0" y="0"/>
                </a:lnTo>
                <a:close/>
              </a:path>
            </a:pathLst>
          </a:custGeom>
          <a:blipFill>
            <a:blip r:embed="rId4"/>
            <a:stretch>
              <a:fillRect l="-193578" t="-10057" r="0" b="0"/>
            </a:stretch>
          </a:blipFill>
        </p:spPr>
      </p:sp>
      <p:sp>
        <p:nvSpPr>
          <p:cNvPr name="TextBox 10" id="10"/>
          <p:cNvSpPr txBox="true"/>
          <p:nvPr/>
        </p:nvSpPr>
        <p:spPr>
          <a:xfrm rot="0">
            <a:off x="8032126" y="3858844"/>
            <a:ext cx="9525723" cy="988716"/>
          </a:xfrm>
          <a:prstGeom prst="rect">
            <a:avLst/>
          </a:prstGeom>
        </p:spPr>
        <p:txBody>
          <a:bodyPr anchor="t" rtlCol="false" tIns="0" lIns="0" bIns="0" rIns="0">
            <a:spAutoFit/>
          </a:bodyPr>
          <a:lstStyle/>
          <a:p>
            <a:pPr algn="just" marL="449297" indent="-224648" lvl="1">
              <a:lnSpc>
                <a:spcPts val="4162"/>
              </a:lnSpc>
              <a:buFont typeface="Arial"/>
              <a:buChar char="•"/>
            </a:pPr>
            <a:r>
              <a:rPr lang="en-US" sz="2081">
                <a:solidFill>
                  <a:srgbClr val="7EDBFF"/>
                </a:solidFill>
                <a:latin typeface="Open Sans"/>
                <a:ea typeface="Open Sans"/>
                <a:cs typeface="Open Sans"/>
                <a:sym typeface="Open Sans"/>
              </a:rPr>
              <a:t>Gradient Calculation:  Computes the importance of each feature map in the final convolutional layer</a:t>
            </a:r>
          </a:p>
        </p:txBody>
      </p:sp>
      <p:sp>
        <p:nvSpPr>
          <p:cNvPr name="TextBox 11" id="11"/>
          <p:cNvSpPr txBox="true"/>
          <p:nvPr/>
        </p:nvSpPr>
        <p:spPr>
          <a:xfrm rot="0">
            <a:off x="8862702" y="1597961"/>
            <a:ext cx="6966664" cy="580390"/>
          </a:xfrm>
          <a:prstGeom prst="rect">
            <a:avLst/>
          </a:prstGeom>
        </p:spPr>
        <p:txBody>
          <a:bodyPr anchor="t" rtlCol="false" tIns="0" lIns="0" bIns="0" rIns="0">
            <a:spAutoFit/>
          </a:bodyPr>
          <a:lstStyle/>
          <a:p>
            <a:pPr algn="l">
              <a:lnSpc>
                <a:spcPts val="4759"/>
              </a:lnSpc>
              <a:spcBef>
                <a:spcPct val="0"/>
              </a:spcBef>
            </a:pPr>
            <a:r>
              <a:rPr lang="en-US" b="true" sz="3399">
                <a:solidFill>
                  <a:srgbClr val="FFA4D8"/>
                </a:solidFill>
                <a:latin typeface="Open Sans Bold"/>
                <a:ea typeface="Open Sans Bold"/>
                <a:cs typeface="Open Sans Bold"/>
                <a:sym typeface="Open Sans Bold"/>
              </a:rPr>
              <a:t>Generating Visual Explanations</a:t>
            </a:r>
          </a:p>
        </p:txBody>
      </p:sp>
      <p:sp>
        <p:nvSpPr>
          <p:cNvPr name="TextBox 12" id="12"/>
          <p:cNvSpPr txBox="true"/>
          <p:nvPr/>
        </p:nvSpPr>
        <p:spPr>
          <a:xfrm rot="0">
            <a:off x="11553194" y="294071"/>
            <a:ext cx="5706106" cy="406363"/>
          </a:xfrm>
          <a:prstGeom prst="rect">
            <a:avLst/>
          </a:prstGeom>
        </p:spPr>
        <p:txBody>
          <a:bodyPr anchor="t" rtlCol="false" tIns="0" lIns="0" bIns="0" rIns="0">
            <a:spAutoFit/>
          </a:bodyPr>
          <a:lstStyle/>
          <a:p>
            <a:pPr algn="r">
              <a:lnSpc>
                <a:spcPts val="3327"/>
              </a:lnSpc>
              <a:spcBef>
                <a:spcPct val="0"/>
              </a:spcBef>
            </a:pPr>
            <a:r>
              <a:rPr lang="en-US" sz="2376" spc="674">
                <a:solidFill>
                  <a:srgbClr val="FFFFFF"/>
                </a:solidFill>
                <a:latin typeface="Open Sans"/>
                <a:ea typeface="Open Sans"/>
                <a:cs typeface="Open Sans"/>
                <a:sym typeface="Open Sans"/>
              </a:rPr>
              <a:t>MAASTRICHT UNIVERISITY</a:t>
            </a: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23</a:t>
            </a:r>
          </a:p>
        </p:txBody>
      </p:sp>
      <p:sp>
        <p:nvSpPr>
          <p:cNvPr name="TextBox 14" id="14"/>
          <p:cNvSpPr txBox="true"/>
          <p:nvPr/>
        </p:nvSpPr>
        <p:spPr>
          <a:xfrm rot="0">
            <a:off x="26870" y="31750"/>
            <a:ext cx="7323602" cy="1898650"/>
          </a:xfrm>
          <a:prstGeom prst="rect">
            <a:avLst/>
          </a:prstGeom>
        </p:spPr>
        <p:txBody>
          <a:bodyPr anchor="t" rtlCol="false" tIns="0" lIns="0" bIns="0" rIns="0">
            <a:spAutoFit/>
          </a:bodyPr>
          <a:lstStyle/>
          <a:p>
            <a:pPr algn="l">
              <a:lnSpc>
                <a:spcPts val="7699"/>
              </a:lnSpc>
              <a:spcBef>
                <a:spcPct val="0"/>
              </a:spcBef>
            </a:pPr>
            <a:r>
              <a:rPr lang="en-US" sz="5499" spc="153">
                <a:solidFill>
                  <a:srgbClr val="000000"/>
                </a:solidFill>
                <a:latin typeface="League Spartan"/>
                <a:ea typeface="League Spartan"/>
                <a:cs typeface="League Spartan"/>
                <a:sym typeface="League Spartan"/>
              </a:rPr>
              <a:t>Explainability: GRAD - CAM</a:t>
            </a:r>
          </a:p>
        </p:txBody>
      </p:sp>
      <p:sp>
        <p:nvSpPr>
          <p:cNvPr name="TextBox 15" id="15"/>
          <p:cNvSpPr txBox="true"/>
          <p:nvPr/>
        </p:nvSpPr>
        <p:spPr>
          <a:xfrm rot="0">
            <a:off x="8032126" y="5416532"/>
            <a:ext cx="9525723" cy="988716"/>
          </a:xfrm>
          <a:prstGeom prst="rect">
            <a:avLst/>
          </a:prstGeom>
        </p:spPr>
        <p:txBody>
          <a:bodyPr anchor="t" rtlCol="false" tIns="0" lIns="0" bIns="0" rIns="0">
            <a:spAutoFit/>
          </a:bodyPr>
          <a:lstStyle/>
          <a:p>
            <a:pPr algn="just" marL="449297" indent="-224648" lvl="1">
              <a:lnSpc>
                <a:spcPts val="4162"/>
              </a:lnSpc>
              <a:buFont typeface="Arial"/>
              <a:buChar char="•"/>
            </a:pPr>
            <a:r>
              <a:rPr lang="en-US" sz="2081">
                <a:solidFill>
                  <a:srgbClr val="FFA4D8"/>
                </a:solidFill>
                <a:latin typeface="Open Sans"/>
                <a:ea typeface="Open Sans"/>
                <a:cs typeface="Open Sans"/>
                <a:sym typeface="Open Sans"/>
              </a:rPr>
              <a:t>Weighted Feature Maps: The important feature maps are combined, and only the positive contributions are retained to highlight influential regions</a:t>
            </a:r>
          </a:p>
        </p:txBody>
      </p:sp>
      <p:sp>
        <p:nvSpPr>
          <p:cNvPr name="TextBox 16" id="16"/>
          <p:cNvSpPr txBox="true"/>
          <p:nvPr/>
        </p:nvSpPr>
        <p:spPr>
          <a:xfrm rot="0">
            <a:off x="8032126" y="6973691"/>
            <a:ext cx="9525723" cy="988716"/>
          </a:xfrm>
          <a:prstGeom prst="rect">
            <a:avLst/>
          </a:prstGeom>
        </p:spPr>
        <p:txBody>
          <a:bodyPr anchor="t" rtlCol="false" tIns="0" lIns="0" bIns="0" rIns="0">
            <a:spAutoFit/>
          </a:bodyPr>
          <a:lstStyle/>
          <a:p>
            <a:pPr algn="just" marL="449297" indent="-224648" lvl="1">
              <a:lnSpc>
                <a:spcPts val="4162"/>
              </a:lnSpc>
              <a:buFont typeface="Arial"/>
              <a:buChar char="•"/>
            </a:pPr>
            <a:r>
              <a:rPr lang="en-US" sz="2081">
                <a:solidFill>
                  <a:srgbClr val="7EDBFF"/>
                </a:solidFill>
                <a:latin typeface="Open Sans"/>
                <a:ea typeface="Open Sans"/>
                <a:cs typeface="Open Sans"/>
                <a:sym typeface="Open Sans"/>
              </a:rPr>
              <a:t>Heatmap Overlay: The resulting heatmap is upsampled and overlaid on the original image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82828"/>
        </a:solidFill>
      </p:bgPr>
    </p:bg>
    <p:spTree>
      <p:nvGrpSpPr>
        <p:cNvPr id="1" name=""/>
        <p:cNvGrpSpPr/>
        <p:nvPr/>
      </p:nvGrpSpPr>
      <p:grpSpPr>
        <a:xfrm>
          <a:off x="0" y="0"/>
          <a:ext cx="0" cy="0"/>
          <a:chOff x="0" y="0"/>
          <a:chExt cx="0" cy="0"/>
        </a:xfrm>
      </p:grpSpPr>
      <p:sp>
        <p:nvSpPr>
          <p:cNvPr name="Freeform 2" id="2"/>
          <p:cNvSpPr/>
          <p:nvPr/>
        </p:nvSpPr>
        <p:spPr>
          <a:xfrm flipH="false" flipV="false" rot="0">
            <a:off x="2491695" y="5143500"/>
            <a:ext cx="2259280" cy="254682"/>
          </a:xfrm>
          <a:custGeom>
            <a:avLst/>
            <a:gdLst/>
            <a:ahLst/>
            <a:cxnLst/>
            <a:rect r="r" b="b" t="t" l="l"/>
            <a:pathLst>
              <a:path h="254682" w="2259280">
                <a:moveTo>
                  <a:pt x="0" y="0"/>
                </a:moveTo>
                <a:lnTo>
                  <a:pt x="2259280" y="0"/>
                </a:lnTo>
                <a:lnTo>
                  <a:pt x="2259280" y="254682"/>
                </a:lnTo>
                <a:lnTo>
                  <a:pt x="0" y="2546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91695" y="2813948"/>
            <a:ext cx="18584322" cy="2331288"/>
          </a:xfrm>
          <a:prstGeom prst="rect">
            <a:avLst/>
          </a:prstGeom>
        </p:spPr>
        <p:txBody>
          <a:bodyPr anchor="t" rtlCol="false" tIns="0" lIns="0" bIns="0" rIns="0">
            <a:spAutoFit/>
          </a:bodyPr>
          <a:lstStyle/>
          <a:p>
            <a:pPr algn="l" marL="0" indent="0" lvl="0">
              <a:lnSpc>
                <a:spcPts val="19144"/>
              </a:lnSpc>
              <a:spcBef>
                <a:spcPct val="0"/>
              </a:spcBef>
            </a:pPr>
            <a:r>
              <a:rPr lang="en-US" sz="13674" spc="382">
                <a:solidFill>
                  <a:srgbClr val="FFFFFF"/>
                </a:solidFill>
                <a:latin typeface="League Spartan"/>
                <a:ea typeface="League Spartan"/>
                <a:cs typeface="League Spartan"/>
                <a:sym typeface="League Spartan"/>
              </a:rPr>
              <a:t>RESULTS</a:t>
            </a:r>
          </a:p>
        </p:txBody>
      </p:sp>
      <p:sp>
        <p:nvSpPr>
          <p:cNvPr name="Freeform 4" id="4"/>
          <p:cNvSpPr/>
          <p:nvPr/>
        </p:nvSpPr>
        <p:spPr>
          <a:xfrm flipH="false" flipV="false" rot="-5400000">
            <a:off x="11878669" y="4495924"/>
            <a:ext cx="11520040" cy="1298623"/>
          </a:xfrm>
          <a:custGeom>
            <a:avLst/>
            <a:gdLst/>
            <a:ahLst/>
            <a:cxnLst/>
            <a:rect r="r" b="b" t="t" l="l"/>
            <a:pathLst>
              <a:path h="1298623" w="11520040">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878669" y="4494189"/>
            <a:ext cx="11520040" cy="1298623"/>
          </a:xfrm>
          <a:custGeom>
            <a:avLst/>
            <a:gdLst/>
            <a:ahLst/>
            <a:cxnLst/>
            <a:rect r="r" b="b" t="t" l="l"/>
            <a:pathLst>
              <a:path h="1298623" w="11520040">
                <a:moveTo>
                  <a:pt x="0" y="0"/>
                </a:moveTo>
                <a:lnTo>
                  <a:pt x="11520040" y="0"/>
                </a:lnTo>
                <a:lnTo>
                  <a:pt x="11520040" y="1298622"/>
                </a:lnTo>
                <a:lnTo>
                  <a:pt x="0" y="1298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468817" y="9258300"/>
            <a:ext cx="1432886" cy="1028700"/>
            <a:chOff x="0" y="0"/>
            <a:chExt cx="1132157" cy="812800"/>
          </a:xfrm>
        </p:grpSpPr>
        <p:sp>
          <p:nvSpPr>
            <p:cNvPr name="Freeform 4" id="4"/>
            <p:cNvSpPr/>
            <p:nvPr/>
          </p:nvSpPr>
          <p:spPr>
            <a:xfrm flipH="false" flipV="false" rot="0">
              <a:off x="0" y="0"/>
              <a:ext cx="1132157" cy="812800"/>
            </a:xfrm>
            <a:custGeom>
              <a:avLst/>
              <a:gdLst/>
              <a:ahLst/>
              <a:cxnLst/>
              <a:rect r="r" b="b" t="t" l="l"/>
              <a:pathLst>
                <a:path h="812800" w="1132157">
                  <a:moveTo>
                    <a:pt x="566079" y="0"/>
                  </a:moveTo>
                  <a:cubicBezTo>
                    <a:pt x="253442" y="0"/>
                    <a:pt x="0" y="181951"/>
                    <a:pt x="0" y="406400"/>
                  </a:cubicBezTo>
                  <a:cubicBezTo>
                    <a:pt x="0" y="630849"/>
                    <a:pt x="253442" y="812800"/>
                    <a:pt x="566079" y="812800"/>
                  </a:cubicBezTo>
                  <a:cubicBezTo>
                    <a:pt x="878715" y="812800"/>
                    <a:pt x="1132157" y="630849"/>
                    <a:pt x="1132157" y="406400"/>
                  </a:cubicBezTo>
                  <a:cubicBezTo>
                    <a:pt x="1132157" y="181951"/>
                    <a:pt x="878715" y="0"/>
                    <a:pt x="566079" y="0"/>
                  </a:cubicBezTo>
                  <a:close/>
                </a:path>
              </a:pathLst>
            </a:custGeom>
            <a:blipFill>
              <a:blip r:embed="rId4"/>
              <a:stretch>
                <a:fillRect l="-557" t="0" r="-557" b="0"/>
              </a:stretch>
            </a:blipFill>
          </p:spPr>
        </p:sp>
      </p:grpSp>
      <p:sp>
        <p:nvSpPr>
          <p:cNvPr name="Freeform 5" id="5"/>
          <p:cNvSpPr/>
          <p:nvPr/>
        </p:nvSpPr>
        <p:spPr>
          <a:xfrm flipH="false" flipV="false" rot="0">
            <a:off x="0" y="0"/>
            <a:ext cx="5818275" cy="10287000"/>
          </a:xfrm>
          <a:custGeom>
            <a:avLst/>
            <a:gdLst/>
            <a:ahLst/>
            <a:cxnLst/>
            <a:rect r="r" b="b" t="t" l="l"/>
            <a:pathLst>
              <a:path h="10287000" w="5818275">
                <a:moveTo>
                  <a:pt x="0" y="0"/>
                </a:moveTo>
                <a:lnTo>
                  <a:pt x="5818275" y="0"/>
                </a:lnTo>
                <a:lnTo>
                  <a:pt x="5818275" y="10287000"/>
                </a:lnTo>
                <a:lnTo>
                  <a:pt x="0" y="10287000"/>
                </a:lnTo>
                <a:lnTo>
                  <a:pt x="0" y="0"/>
                </a:lnTo>
                <a:close/>
              </a:path>
            </a:pathLst>
          </a:custGeom>
          <a:blipFill>
            <a:blip r:embed="rId5"/>
            <a:stretch>
              <a:fillRect l="0" t="0" r="-32648" b="0"/>
            </a:stretch>
          </a:blipFill>
        </p:spPr>
      </p:sp>
      <p:sp>
        <p:nvSpPr>
          <p:cNvPr name="Freeform 6" id="6"/>
          <p:cNvSpPr/>
          <p:nvPr/>
        </p:nvSpPr>
        <p:spPr>
          <a:xfrm flipH="false" flipV="false" rot="0">
            <a:off x="8395668" y="1028700"/>
            <a:ext cx="6494664" cy="8229600"/>
          </a:xfrm>
          <a:custGeom>
            <a:avLst/>
            <a:gdLst/>
            <a:ahLst/>
            <a:cxnLst/>
            <a:rect r="r" b="b" t="t" l="l"/>
            <a:pathLst>
              <a:path h="8229600" w="6494664">
                <a:moveTo>
                  <a:pt x="0" y="0"/>
                </a:moveTo>
                <a:lnTo>
                  <a:pt x="6494664" y="0"/>
                </a:lnTo>
                <a:lnTo>
                  <a:pt x="6494664" y="8229600"/>
                </a:lnTo>
                <a:lnTo>
                  <a:pt x="0" y="8229600"/>
                </a:lnTo>
                <a:lnTo>
                  <a:pt x="0" y="0"/>
                </a:lnTo>
                <a:close/>
              </a:path>
            </a:pathLst>
          </a:custGeom>
          <a:blipFill>
            <a:blip r:embed="rId6"/>
            <a:stretch>
              <a:fillRect l="-685" t="0" r="-685" b="0"/>
            </a:stretch>
          </a:blipFill>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657" r="0" b="657"/>
          <a:stretch>
            <a:fillRect/>
          </a:stretch>
        </p:blipFill>
        <p:spPr>
          <a:xfrm flipH="false" flipV="false">
            <a:off x="0" y="0"/>
            <a:ext cx="18288000" cy="10287000"/>
          </a:xfrm>
          <a:prstGeom prst="rect">
            <a:avLst/>
          </a:prstGeom>
        </p:spPr>
      </p:pic>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26</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878669" y="4494189"/>
            <a:ext cx="11520040" cy="1298623"/>
          </a:xfrm>
          <a:custGeom>
            <a:avLst/>
            <a:gdLst/>
            <a:ahLst/>
            <a:cxnLst/>
            <a:rect r="r" b="b" t="t" l="l"/>
            <a:pathLst>
              <a:path h="1298623" w="11520040">
                <a:moveTo>
                  <a:pt x="0" y="0"/>
                </a:moveTo>
                <a:lnTo>
                  <a:pt x="11520040" y="0"/>
                </a:lnTo>
                <a:lnTo>
                  <a:pt x="11520040" y="1298622"/>
                </a:lnTo>
                <a:lnTo>
                  <a:pt x="0" y="1298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77652" y="1379395"/>
            <a:ext cx="12324136" cy="8380412"/>
          </a:xfrm>
          <a:custGeom>
            <a:avLst/>
            <a:gdLst/>
            <a:ahLst/>
            <a:cxnLst/>
            <a:rect r="r" b="b" t="t" l="l"/>
            <a:pathLst>
              <a:path h="8380412" w="12324136">
                <a:moveTo>
                  <a:pt x="0" y="0"/>
                </a:moveTo>
                <a:lnTo>
                  <a:pt x="12324136" y="0"/>
                </a:lnTo>
                <a:lnTo>
                  <a:pt x="12324136" y="8380412"/>
                </a:lnTo>
                <a:lnTo>
                  <a:pt x="0" y="8380412"/>
                </a:lnTo>
                <a:lnTo>
                  <a:pt x="0" y="0"/>
                </a:lnTo>
                <a:close/>
              </a:path>
            </a:pathLst>
          </a:custGeom>
          <a:blipFill>
            <a:blip r:embed="rId4"/>
            <a:stretch>
              <a:fillRect l="0" t="0" r="0" b="0"/>
            </a:stretch>
          </a:blipFill>
        </p:spPr>
      </p:sp>
      <p:sp>
        <p:nvSpPr>
          <p:cNvPr name="TextBox 4" id="4"/>
          <p:cNvSpPr txBox="true"/>
          <p:nvPr/>
        </p:nvSpPr>
        <p:spPr>
          <a:xfrm rot="0">
            <a:off x="2032980" y="299091"/>
            <a:ext cx="14222039" cy="729609"/>
          </a:xfrm>
          <a:prstGeom prst="rect">
            <a:avLst/>
          </a:prstGeom>
        </p:spPr>
        <p:txBody>
          <a:bodyPr anchor="t" rtlCol="false" tIns="0" lIns="0" bIns="0" rIns="0">
            <a:spAutoFit/>
          </a:bodyPr>
          <a:lstStyle/>
          <a:p>
            <a:pPr algn="l" marL="0" indent="0" lvl="0">
              <a:lnSpc>
                <a:spcPts val="5985"/>
              </a:lnSpc>
              <a:spcBef>
                <a:spcPct val="0"/>
              </a:spcBef>
            </a:pPr>
            <a:r>
              <a:rPr lang="en-US" sz="4275" spc="119">
                <a:solidFill>
                  <a:srgbClr val="000000"/>
                </a:solidFill>
                <a:latin typeface="League Spartan"/>
                <a:ea typeface="League Spartan"/>
                <a:cs typeface="League Spartan"/>
                <a:sym typeface="League Spartan"/>
              </a:rPr>
              <a:t>MULTI-SIMILARITY SCORING RESULTS</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27</a:t>
            </a:r>
          </a:p>
        </p:txBody>
      </p:sp>
      <p:grpSp>
        <p:nvGrpSpPr>
          <p:cNvPr name="Group 6" id="6"/>
          <p:cNvGrpSpPr/>
          <p:nvPr/>
        </p:nvGrpSpPr>
        <p:grpSpPr>
          <a:xfrm rot="0">
            <a:off x="0" y="9258300"/>
            <a:ext cx="1432886" cy="1028700"/>
            <a:chOff x="0" y="0"/>
            <a:chExt cx="1132157" cy="812800"/>
          </a:xfrm>
        </p:grpSpPr>
        <p:sp>
          <p:nvSpPr>
            <p:cNvPr name="Freeform 7" id="7"/>
            <p:cNvSpPr/>
            <p:nvPr/>
          </p:nvSpPr>
          <p:spPr>
            <a:xfrm flipH="false" flipV="false" rot="0">
              <a:off x="0" y="0"/>
              <a:ext cx="1132157" cy="812800"/>
            </a:xfrm>
            <a:custGeom>
              <a:avLst/>
              <a:gdLst/>
              <a:ahLst/>
              <a:cxnLst/>
              <a:rect r="r" b="b" t="t" l="l"/>
              <a:pathLst>
                <a:path h="812800" w="1132157">
                  <a:moveTo>
                    <a:pt x="566079" y="0"/>
                  </a:moveTo>
                  <a:cubicBezTo>
                    <a:pt x="253442" y="0"/>
                    <a:pt x="0" y="181951"/>
                    <a:pt x="0" y="406400"/>
                  </a:cubicBezTo>
                  <a:cubicBezTo>
                    <a:pt x="0" y="630849"/>
                    <a:pt x="253442" y="812800"/>
                    <a:pt x="566079" y="812800"/>
                  </a:cubicBezTo>
                  <a:cubicBezTo>
                    <a:pt x="878715" y="812800"/>
                    <a:pt x="1132157" y="630849"/>
                    <a:pt x="1132157" y="406400"/>
                  </a:cubicBezTo>
                  <a:cubicBezTo>
                    <a:pt x="1132157" y="181951"/>
                    <a:pt x="878715" y="0"/>
                    <a:pt x="566079" y="0"/>
                  </a:cubicBezTo>
                  <a:close/>
                </a:path>
              </a:pathLst>
            </a:custGeom>
            <a:blipFill>
              <a:blip r:embed="rId5"/>
              <a:stretch>
                <a:fillRect l="-557" t="0" r="-557" b="0"/>
              </a:stretch>
            </a:blipFill>
          </p:spPr>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878669" y="4494189"/>
            <a:ext cx="11520040" cy="1298623"/>
          </a:xfrm>
          <a:custGeom>
            <a:avLst/>
            <a:gdLst/>
            <a:ahLst/>
            <a:cxnLst/>
            <a:rect r="r" b="b" t="t" l="l"/>
            <a:pathLst>
              <a:path h="1298623" w="11520040">
                <a:moveTo>
                  <a:pt x="0" y="0"/>
                </a:moveTo>
                <a:lnTo>
                  <a:pt x="11520040" y="0"/>
                </a:lnTo>
                <a:lnTo>
                  <a:pt x="11520040" y="1298622"/>
                </a:lnTo>
                <a:lnTo>
                  <a:pt x="0" y="1298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511" y="2781763"/>
            <a:ext cx="7727343" cy="5537339"/>
          </a:xfrm>
          <a:custGeom>
            <a:avLst/>
            <a:gdLst/>
            <a:ahLst/>
            <a:cxnLst/>
            <a:rect r="r" b="b" t="t" l="l"/>
            <a:pathLst>
              <a:path h="5537339" w="7727343">
                <a:moveTo>
                  <a:pt x="0" y="0"/>
                </a:moveTo>
                <a:lnTo>
                  <a:pt x="7727342" y="0"/>
                </a:lnTo>
                <a:lnTo>
                  <a:pt x="7727342" y="5537339"/>
                </a:lnTo>
                <a:lnTo>
                  <a:pt x="0" y="5537339"/>
                </a:lnTo>
                <a:lnTo>
                  <a:pt x="0" y="0"/>
                </a:lnTo>
                <a:close/>
              </a:path>
            </a:pathLst>
          </a:custGeom>
          <a:blipFill>
            <a:blip r:embed="rId4"/>
            <a:stretch>
              <a:fillRect l="-6093" t="0" r="-6093" b="0"/>
            </a:stretch>
          </a:blipFill>
        </p:spPr>
      </p:sp>
      <p:sp>
        <p:nvSpPr>
          <p:cNvPr name="Freeform 4" id="4"/>
          <p:cNvSpPr/>
          <p:nvPr/>
        </p:nvSpPr>
        <p:spPr>
          <a:xfrm flipH="false" flipV="false" rot="0">
            <a:off x="8273252" y="2781763"/>
            <a:ext cx="8716126" cy="5537339"/>
          </a:xfrm>
          <a:custGeom>
            <a:avLst/>
            <a:gdLst/>
            <a:ahLst/>
            <a:cxnLst/>
            <a:rect r="r" b="b" t="t" l="l"/>
            <a:pathLst>
              <a:path h="5537339" w="8716126">
                <a:moveTo>
                  <a:pt x="0" y="0"/>
                </a:moveTo>
                <a:lnTo>
                  <a:pt x="8716125" y="0"/>
                </a:lnTo>
                <a:lnTo>
                  <a:pt x="8716125" y="5537339"/>
                </a:lnTo>
                <a:lnTo>
                  <a:pt x="0" y="5537339"/>
                </a:lnTo>
                <a:lnTo>
                  <a:pt x="0" y="0"/>
                </a:lnTo>
                <a:close/>
              </a:path>
            </a:pathLst>
          </a:custGeom>
          <a:blipFill>
            <a:blip r:embed="rId5"/>
            <a:stretch>
              <a:fillRect l="0" t="-158" r="0" b="-158"/>
            </a:stretch>
          </a:blipFill>
        </p:spPr>
      </p:sp>
      <p:sp>
        <p:nvSpPr>
          <p:cNvPr name="TextBox 5" id="5"/>
          <p:cNvSpPr txBox="true"/>
          <p:nvPr/>
        </p:nvSpPr>
        <p:spPr>
          <a:xfrm rot="0">
            <a:off x="1028700" y="299091"/>
            <a:ext cx="14222039" cy="729609"/>
          </a:xfrm>
          <a:prstGeom prst="rect">
            <a:avLst/>
          </a:prstGeom>
        </p:spPr>
        <p:txBody>
          <a:bodyPr anchor="t" rtlCol="false" tIns="0" lIns="0" bIns="0" rIns="0">
            <a:spAutoFit/>
          </a:bodyPr>
          <a:lstStyle/>
          <a:p>
            <a:pPr algn="l" marL="0" indent="0" lvl="0">
              <a:lnSpc>
                <a:spcPts val="5985"/>
              </a:lnSpc>
              <a:spcBef>
                <a:spcPct val="0"/>
              </a:spcBef>
            </a:pPr>
            <a:r>
              <a:rPr lang="en-US" sz="4275" spc="119">
                <a:solidFill>
                  <a:srgbClr val="000000"/>
                </a:solidFill>
                <a:latin typeface="League Spartan"/>
                <a:ea typeface="League Spartan"/>
                <a:cs typeface="League Spartan"/>
                <a:sym typeface="League Spartan"/>
              </a:rPr>
              <a:t>MULTI-SIMILARITY SCORING RESULTS</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28</a:t>
            </a:r>
          </a:p>
        </p:txBody>
      </p:sp>
      <p:grpSp>
        <p:nvGrpSpPr>
          <p:cNvPr name="Group 7" id="7"/>
          <p:cNvGrpSpPr/>
          <p:nvPr/>
        </p:nvGrpSpPr>
        <p:grpSpPr>
          <a:xfrm rot="0">
            <a:off x="0" y="9258300"/>
            <a:ext cx="1432886" cy="1028700"/>
            <a:chOff x="0" y="0"/>
            <a:chExt cx="1132157" cy="812800"/>
          </a:xfrm>
        </p:grpSpPr>
        <p:sp>
          <p:nvSpPr>
            <p:cNvPr name="Freeform 8" id="8"/>
            <p:cNvSpPr/>
            <p:nvPr/>
          </p:nvSpPr>
          <p:spPr>
            <a:xfrm flipH="false" flipV="false" rot="0">
              <a:off x="0" y="0"/>
              <a:ext cx="1132157" cy="812800"/>
            </a:xfrm>
            <a:custGeom>
              <a:avLst/>
              <a:gdLst/>
              <a:ahLst/>
              <a:cxnLst/>
              <a:rect r="r" b="b" t="t" l="l"/>
              <a:pathLst>
                <a:path h="812800" w="1132157">
                  <a:moveTo>
                    <a:pt x="566079" y="0"/>
                  </a:moveTo>
                  <a:cubicBezTo>
                    <a:pt x="253442" y="0"/>
                    <a:pt x="0" y="181951"/>
                    <a:pt x="0" y="406400"/>
                  </a:cubicBezTo>
                  <a:cubicBezTo>
                    <a:pt x="0" y="630849"/>
                    <a:pt x="253442" y="812800"/>
                    <a:pt x="566079" y="812800"/>
                  </a:cubicBezTo>
                  <a:cubicBezTo>
                    <a:pt x="878715" y="812800"/>
                    <a:pt x="1132157" y="630849"/>
                    <a:pt x="1132157" y="406400"/>
                  </a:cubicBezTo>
                  <a:cubicBezTo>
                    <a:pt x="1132157" y="181951"/>
                    <a:pt x="878715" y="0"/>
                    <a:pt x="566079" y="0"/>
                  </a:cubicBezTo>
                  <a:close/>
                </a:path>
              </a:pathLst>
            </a:custGeom>
            <a:blipFill>
              <a:blip r:embed="rId6"/>
              <a:stretch>
                <a:fillRect l="-557" t="0" r="-557" b="0"/>
              </a:stretch>
            </a:blipFill>
          </p:spPr>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878669" y="4494189"/>
            <a:ext cx="11520040" cy="1298623"/>
          </a:xfrm>
          <a:custGeom>
            <a:avLst/>
            <a:gdLst/>
            <a:ahLst/>
            <a:cxnLst/>
            <a:rect r="r" b="b" t="t" l="l"/>
            <a:pathLst>
              <a:path h="1298623" w="11520040">
                <a:moveTo>
                  <a:pt x="0" y="0"/>
                </a:moveTo>
                <a:lnTo>
                  <a:pt x="11520040" y="0"/>
                </a:lnTo>
                <a:lnTo>
                  <a:pt x="11520040" y="1298622"/>
                </a:lnTo>
                <a:lnTo>
                  <a:pt x="0" y="1298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99984" y="1793116"/>
            <a:ext cx="11859812" cy="8951659"/>
          </a:xfrm>
          <a:custGeom>
            <a:avLst/>
            <a:gdLst/>
            <a:ahLst/>
            <a:cxnLst/>
            <a:rect r="r" b="b" t="t" l="l"/>
            <a:pathLst>
              <a:path h="8951659" w="11859812">
                <a:moveTo>
                  <a:pt x="0" y="0"/>
                </a:moveTo>
                <a:lnTo>
                  <a:pt x="11859812" y="0"/>
                </a:lnTo>
                <a:lnTo>
                  <a:pt x="11859812" y="8951659"/>
                </a:lnTo>
                <a:lnTo>
                  <a:pt x="0" y="8951659"/>
                </a:lnTo>
                <a:lnTo>
                  <a:pt x="0" y="0"/>
                </a:lnTo>
                <a:close/>
              </a:path>
            </a:pathLst>
          </a:custGeom>
          <a:blipFill>
            <a:blip r:embed="rId4"/>
            <a:stretch>
              <a:fillRect l="0" t="0" r="0" b="0"/>
            </a:stretch>
          </a:blipFill>
        </p:spPr>
      </p:sp>
      <p:sp>
        <p:nvSpPr>
          <p:cNvPr name="TextBox 4" id="4"/>
          <p:cNvSpPr txBox="true"/>
          <p:nvPr/>
        </p:nvSpPr>
        <p:spPr>
          <a:xfrm rot="0">
            <a:off x="1028700" y="299091"/>
            <a:ext cx="14222039" cy="729609"/>
          </a:xfrm>
          <a:prstGeom prst="rect">
            <a:avLst/>
          </a:prstGeom>
        </p:spPr>
        <p:txBody>
          <a:bodyPr anchor="t" rtlCol="false" tIns="0" lIns="0" bIns="0" rIns="0">
            <a:spAutoFit/>
          </a:bodyPr>
          <a:lstStyle/>
          <a:p>
            <a:pPr algn="l" marL="0" indent="0" lvl="0">
              <a:lnSpc>
                <a:spcPts val="5985"/>
              </a:lnSpc>
              <a:spcBef>
                <a:spcPct val="0"/>
              </a:spcBef>
            </a:pPr>
            <a:r>
              <a:rPr lang="en-US" sz="4275" spc="119">
                <a:solidFill>
                  <a:srgbClr val="000000"/>
                </a:solidFill>
                <a:latin typeface="League Spartan"/>
                <a:ea typeface="League Spartan"/>
                <a:cs typeface="League Spartan"/>
                <a:sym typeface="League Spartan"/>
              </a:rPr>
              <a:t>MULTI-DISSIMILARITY SCORING RESULTS</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29</a:t>
            </a:r>
          </a:p>
        </p:txBody>
      </p:sp>
      <p:grpSp>
        <p:nvGrpSpPr>
          <p:cNvPr name="Group 6" id="6"/>
          <p:cNvGrpSpPr/>
          <p:nvPr/>
        </p:nvGrpSpPr>
        <p:grpSpPr>
          <a:xfrm rot="0">
            <a:off x="0" y="9258300"/>
            <a:ext cx="1432886" cy="1028700"/>
            <a:chOff x="0" y="0"/>
            <a:chExt cx="1132157" cy="812800"/>
          </a:xfrm>
        </p:grpSpPr>
        <p:sp>
          <p:nvSpPr>
            <p:cNvPr name="Freeform 7" id="7"/>
            <p:cNvSpPr/>
            <p:nvPr/>
          </p:nvSpPr>
          <p:spPr>
            <a:xfrm flipH="false" flipV="false" rot="0">
              <a:off x="0" y="0"/>
              <a:ext cx="1132157" cy="812800"/>
            </a:xfrm>
            <a:custGeom>
              <a:avLst/>
              <a:gdLst/>
              <a:ahLst/>
              <a:cxnLst/>
              <a:rect r="r" b="b" t="t" l="l"/>
              <a:pathLst>
                <a:path h="812800" w="1132157">
                  <a:moveTo>
                    <a:pt x="566079" y="0"/>
                  </a:moveTo>
                  <a:cubicBezTo>
                    <a:pt x="253442" y="0"/>
                    <a:pt x="0" y="181951"/>
                    <a:pt x="0" y="406400"/>
                  </a:cubicBezTo>
                  <a:cubicBezTo>
                    <a:pt x="0" y="630849"/>
                    <a:pt x="253442" y="812800"/>
                    <a:pt x="566079" y="812800"/>
                  </a:cubicBezTo>
                  <a:cubicBezTo>
                    <a:pt x="878715" y="812800"/>
                    <a:pt x="1132157" y="630849"/>
                    <a:pt x="1132157" y="406400"/>
                  </a:cubicBezTo>
                  <a:cubicBezTo>
                    <a:pt x="1132157" y="181951"/>
                    <a:pt x="878715" y="0"/>
                    <a:pt x="566079" y="0"/>
                  </a:cubicBezTo>
                  <a:close/>
                </a:path>
              </a:pathLst>
            </a:custGeom>
            <a:blipFill>
              <a:blip r:embed="rId5"/>
              <a:stretch>
                <a:fillRect l="-557" t="0" r="-557"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85286" y="2098251"/>
            <a:ext cx="2772968" cy="312589"/>
          </a:xfrm>
          <a:custGeom>
            <a:avLst/>
            <a:gdLst/>
            <a:ahLst/>
            <a:cxnLst/>
            <a:rect r="r" b="b" t="t" l="l"/>
            <a:pathLst>
              <a:path h="312589" w="2772968">
                <a:moveTo>
                  <a:pt x="0" y="0"/>
                </a:moveTo>
                <a:lnTo>
                  <a:pt x="2772968" y="0"/>
                </a:lnTo>
                <a:lnTo>
                  <a:pt x="2772968" y="312589"/>
                </a:lnTo>
                <a:lnTo>
                  <a:pt x="0" y="3125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110709" y="4495924"/>
            <a:ext cx="11520040" cy="1298623"/>
          </a:xfrm>
          <a:custGeom>
            <a:avLst/>
            <a:gdLst/>
            <a:ahLst/>
            <a:cxnLst/>
            <a:rect r="r" b="b" t="t" l="l"/>
            <a:pathLst>
              <a:path h="1298623" w="11520040">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86828" y="3217937"/>
            <a:ext cx="6901172" cy="7069063"/>
          </a:xfrm>
          <a:custGeom>
            <a:avLst/>
            <a:gdLst/>
            <a:ahLst/>
            <a:cxnLst/>
            <a:rect r="r" b="b" t="t" l="l"/>
            <a:pathLst>
              <a:path h="7069063" w="6901172">
                <a:moveTo>
                  <a:pt x="0" y="0"/>
                </a:moveTo>
                <a:lnTo>
                  <a:pt x="6901172" y="0"/>
                </a:lnTo>
                <a:lnTo>
                  <a:pt x="6901172" y="7069063"/>
                </a:lnTo>
                <a:lnTo>
                  <a:pt x="0" y="7069063"/>
                </a:lnTo>
                <a:lnTo>
                  <a:pt x="0" y="0"/>
                </a:lnTo>
                <a:close/>
              </a:path>
            </a:pathLst>
          </a:custGeom>
          <a:blipFill>
            <a:blip r:embed="rId4"/>
            <a:stretch>
              <a:fillRect l="0" t="0" r="0" b="0"/>
            </a:stretch>
          </a:blipFill>
        </p:spPr>
      </p:sp>
      <p:sp>
        <p:nvSpPr>
          <p:cNvPr name="TextBox 5" id="5"/>
          <p:cNvSpPr txBox="true"/>
          <p:nvPr/>
        </p:nvSpPr>
        <p:spPr>
          <a:xfrm rot="0">
            <a:off x="2585286" y="1057346"/>
            <a:ext cx="11513371" cy="765451"/>
          </a:xfrm>
          <a:prstGeom prst="rect">
            <a:avLst/>
          </a:prstGeom>
        </p:spPr>
        <p:txBody>
          <a:bodyPr anchor="t" rtlCol="false" tIns="0" lIns="0" bIns="0" rIns="0">
            <a:spAutoFit/>
          </a:bodyPr>
          <a:lstStyle/>
          <a:p>
            <a:pPr algn="l" marL="0" indent="0" lvl="0">
              <a:lnSpc>
                <a:spcPts val="6273"/>
              </a:lnSpc>
              <a:spcBef>
                <a:spcPct val="0"/>
              </a:spcBef>
            </a:pPr>
            <a:r>
              <a:rPr lang="en-US" sz="4481" spc="125">
                <a:solidFill>
                  <a:srgbClr val="000000"/>
                </a:solidFill>
                <a:latin typeface="League Spartan"/>
                <a:ea typeface="League Spartan"/>
                <a:cs typeface="League Spartan"/>
                <a:sym typeface="League Spartan"/>
              </a:rPr>
              <a:t>INTRODUCTION: MULTIMODAL DATA</a:t>
            </a:r>
          </a:p>
        </p:txBody>
      </p:sp>
      <p:sp>
        <p:nvSpPr>
          <p:cNvPr name="TextBox 6" id="6"/>
          <p:cNvSpPr txBox="true"/>
          <p:nvPr/>
        </p:nvSpPr>
        <p:spPr>
          <a:xfrm rot="0">
            <a:off x="2585286" y="344050"/>
            <a:ext cx="5706106" cy="407640"/>
          </a:xfrm>
          <a:prstGeom prst="rect">
            <a:avLst/>
          </a:prstGeom>
        </p:spPr>
        <p:txBody>
          <a:bodyPr anchor="t" rtlCol="false" tIns="0" lIns="0" bIns="0" rIns="0">
            <a:spAutoFit/>
          </a:bodyPr>
          <a:lstStyle/>
          <a:p>
            <a:pPr algn="l">
              <a:lnSpc>
                <a:spcPts val="3327"/>
              </a:lnSpc>
              <a:spcBef>
                <a:spcPct val="0"/>
              </a:spcBef>
            </a:pPr>
            <a:r>
              <a:rPr lang="en-US" sz="2376" spc="674">
                <a:solidFill>
                  <a:srgbClr val="000000"/>
                </a:solidFill>
                <a:latin typeface="Open Sans"/>
                <a:ea typeface="Open Sans"/>
                <a:cs typeface="Open Sans"/>
                <a:sym typeface="Open Sans"/>
              </a:rPr>
              <a:t>MAASTRICHT UNIVERSITY</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grpSp>
        <p:nvGrpSpPr>
          <p:cNvPr name="Group 8" id="8"/>
          <p:cNvGrpSpPr/>
          <p:nvPr/>
        </p:nvGrpSpPr>
        <p:grpSpPr>
          <a:xfrm rot="0">
            <a:off x="2585286" y="3338922"/>
            <a:ext cx="4562872" cy="365376"/>
            <a:chOff x="0" y="0"/>
            <a:chExt cx="6083829" cy="487168"/>
          </a:xfrm>
        </p:grpSpPr>
        <p:grpSp>
          <p:nvGrpSpPr>
            <p:cNvPr name="Group 9" id="9"/>
            <p:cNvGrpSpPr/>
            <p:nvPr/>
          </p:nvGrpSpPr>
          <p:grpSpPr>
            <a:xfrm rot="0">
              <a:off x="0" y="25400"/>
              <a:ext cx="461768" cy="46176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7FF"/>
              </a:solidFill>
              <a:ln w="19050" cap="sq">
                <a:solidFill>
                  <a:srgbClr val="000000"/>
                </a:solid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844087" y="-38100"/>
              <a:ext cx="5239742" cy="51562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Canva Sans Bold"/>
                  <a:ea typeface="Canva Sans Bold"/>
                  <a:cs typeface="Canva Sans Bold"/>
                  <a:sym typeface="Canva Sans Bold"/>
                </a:rPr>
                <a:t>What is Multimodality?</a:t>
              </a:r>
            </a:p>
          </p:txBody>
        </p:sp>
      </p:grpSp>
      <p:sp>
        <p:nvSpPr>
          <p:cNvPr name="TextBox 13" id="13"/>
          <p:cNvSpPr txBox="true"/>
          <p:nvPr/>
        </p:nvSpPr>
        <p:spPr>
          <a:xfrm rot="0">
            <a:off x="3154258" y="4047198"/>
            <a:ext cx="3993803" cy="341258"/>
          </a:xfrm>
          <a:prstGeom prst="rect">
            <a:avLst/>
          </a:prstGeom>
        </p:spPr>
        <p:txBody>
          <a:bodyPr anchor="t" rtlCol="false" tIns="0" lIns="0" bIns="0" rIns="0">
            <a:spAutoFit/>
          </a:bodyPr>
          <a:lstStyle/>
          <a:p>
            <a:pPr algn="just" marL="418774" indent="-209387" lvl="1">
              <a:lnSpc>
                <a:spcPts val="2715"/>
              </a:lnSpc>
              <a:buFont typeface="Arial"/>
              <a:buChar char="•"/>
            </a:pPr>
            <a:r>
              <a:rPr lang="en-US" sz="1939">
                <a:solidFill>
                  <a:srgbClr val="000000"/>
                </a:solidFill>
                <a:latin typeface="Canva Sans"/>
                <a:ea typeface="Canva Sans"/>
                <a:cs typeface="Canva Sans"/>
                <a:sym typeface="Canva Sans"/>
              </a:rPr>
              <a:t>Different types of information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47891" y="-207504"/>
            <a:ext cx="11615403" cy="10969660"/>
            <a:chOff x="0" y="0"/>
            <a:chExt cx="3059201" cy="2889129"/>
          </a:xfrm>
        </p:grpSpPr>
        <p:sp>
          <p:nvSpPr>
            <p:cNvPr name="Freeform 3" id="3"/>
            <p:cNvSpPr/>
            <p:nvPr/>
          </p:nvSpPr>
          <p:spPr>
            <a:xfrm flipH="false" flipV="false" rot="0">
              <a:off x="0" y="0"/>
              <a:ext cx="3059201" cy="2889129"/>
            </a:xfrm>
            <a:custGeom>
              <a:avLst/>
              <a:gdLst/>
              <a:ahLst/>
              <a:cxnLst/>
              <a:rect r="r" b="b" t="t" l="l"/>
              <a:pathLst>
                <a:path h="2889129" w="3059201">
                  <a:moveTo>
                    <a:pt x="0" y="0"/>
                  </a:moveTo>
                  <a:lnTo>
                    <a:pt x="3059201" y="0"/>
                  </a:lnTo>
                  <a:lnTo>
                    <a:pt x="3059201" y="2889129"/>
                  </a:lnTo>
                  <a:lnTo>
                    <a:pt x="0" y="2889129"/>
                  </a:lnTo>
                  <a:close/>
                </a:path>
              </a:pathLst>
            </a:custGeom>
            <a:solidFill>
              <a:srgbClr val="282828"/>
            </a:solidFill>
          </p:spPr>
        </p:sp>
        <p:sp>
          <p:nvSpPr>
            <p:cNvPr name="TextBox 4" id="4"/>
            <p:cNvSpPr txBox="true"/>
            <p:nvPr/>
          </p:nvSpPr>
          <p:spPr>
            <a:xfrm>
              <a:off x="0" y="-47625"/>
              <a:ext cx="3059201" cy="2936754"/>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5400000">
            <a:off x="6713907" y="4352825"/>
            <a:ext cx="11520040" cy="1298623"/>
          </a:xfrm>
          <a:custGeom>
            <a:avLst/>
            <a:gdLst/>
            <a:ahLst/>
            <a:cxnLst/>
            <a:rect r="r" b="b" t="t" l="l"/>
            <a:pathLst>
              <a:path h="1298623" w="11520040">
                <a:moveTo>
                  <a:pt x="0" y="0"/>
                </a:moveTo>
                <a:lnTo>
                  <a:pt x="11520040" y="0"/>
                </a:lnTo>
                <a:lnTo>
                  <a:pt x="11520040" y="1298622"/>
                </a:lnTo>
                <a:lnTo>
                  <a:pt x="0" y="1298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898334" y="7540118"/>
            <a:ext cx="7742484" cy="2531925"/>
          </a:xfrm>
          <a:custGeom>
            <a:avLst/>
            <a:gdLst/>
            <a:ahLst/>
            <a:cxnLst/>
            <a:rect r="r" b="b" t="t" l="l"/>
            <a:pathLst>
              <a:path h="2531925" w="7742484">
                <a:moveTo>
                  <a:pt x="0" y="0"/>
                </a:moveTo>
                <a:lnTo>
                  <a:pt x="7742484" y="0"/>
                </a:lnTo>
                <a:lnTo>
                  <a:pt x="7742484" y="2531925"/>
                </a:lnTo>
                <a:lnTo>
                  <a:pt x="0" y="2531925"/>
                </a:lnTo>
                <a:lnTo>
                  <a:pt x="0" y="0"/>
                </a:lnTo>
                <a:close/>
              </a:path>
            </a:pathLst>
          </a:custGeom>
          <a:blipFill>
            <a:blip r:embed="rId4"/>
            <a:stretch>
              <a:fillRect l="0" t="-8507" r="0" b="-4545"/>
            </a:stretch>
          </a:blipFill>
        </p:spPr>
      </p:sp>
      <p:sp>
        <p:nvSpPr>
          <p:cNvPr name="Freeform 7" id="7"/>
          <p:cNvSpPr/>
          <p:nvPr/>
        </p:nvSpPr>
        <p:spPr>
          <a:xfrm flipH="false" flipV="false" rot="0">
            <a:off x="1898334" y="1878884"/>
            <a:ext cx="7742484" cy="2449700"/>
          </a:xfrm>
          <a:custGeom>
            <a:avLst/>
            <a:gdLst/>
            <a:ahLst/>
            <a:cxnLst/>
            <a:rect r="r" b="b" t="t" l="l"/>
            <a:pathLst>
              <a:path h="2449700" w="7742484">
                <a:moveTo>
                  <a:pt x="0" y="0"/>
                </a:moveTo>
                <a:lnTo>
                  <a:pt x="7742484" y="0"/>
                </a:lnTo>
                <a:lnTo>
                  <a:pt x="7742484" y="2449700"/>
                </a:lnTo>
                <a:lnTo>
                  <a:pt x="0" y="2449700"/>
                </a:lnTo>
                <a:lnTo>
                  <a:pt x="0" y="0"/>
                </a:lnTo>
                <a:close/>
              </a:path>
            </a:pathLst>
          </a:custGeom>
          <a:blipFill>
            <a:blip r:embed="rId5"/>
            <a:stretch>
              <a:fillRect l="-736" t="-12413" r="0" b="-6467"/>
            </a:stretch>
          </a:blipFill>
        </p:spPr>
      </p:sp>
      <p:sp>
        <p:nvSpPr>
          <p:cNvPr name="Freeform 8" id="8"/>
          <p:cNvSpPr/>
          <p:nvPr/>
        </p:nvSpPr>
        <p:spPr>
          <a:xfrm flipH="false" flipV="false" rot="0">
            <a:off x="1832578" y="4721513"/>
            <a:ext cx="7873994" cy="2425676"/>
          </a:xfrm>
          <a:custGeom>
            <a:avLst/>
            <a:gdLst/>
            <a:ahLst/>
            <a:cxnLst/>
            <a:rect r="r" b="b" t="t" l="l"/>
            <a:pathLst>
              <a:path h="2425676" w="7873994">
                <a:moveTo>
                  <a:pt x="0" y="0"/>
                </a:moveTo>
                <a:lnTo>
                  <a:pt x="7873995" y="0"/>
                </a:lnTo>
                <a:lnTo>
                  <a:pt x="7873995" y="2425676"/>
                </a:lnTo>
                <a:lnTo>
                  <a:pt x="0" y="2425676"/>
                </a:lnTo>
                <a:lnTo>
                  <a:pt x="0" y="0"/>
                </a:lnTo>
                <a:close/>
              </a:path>
            </a:pathLst>
          </a:custGeom>
          <a:blipFill>
            <a:blip r:embed="rId6"/>
            <a:stretch>
              <a:fillRect l="0" t="-13187" r="0" b="-5836"/>
            </a:stretch>
          </a:blipFill>
        </p:spPr>
      </p:sp>
      <p:grpSp>
        <p:nvGrpSpPr>
          <p:cNvPr name="Group 9" id="9"/>
          <p:cNvGrpSpPr/>
          <p:nvPr/>
        </p:nvGrpSpPr>
        <p:grpSpPr>
          <a:xfrm rot="0">
            <a:off x="10378436" y="1629627"/>
            <a:ext cx="708561" cy="70856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FFA4D8"/>
            </a:solidFill>
          </p:spPr>
        </p:sp>
        <p:sp>
          <p:nvSpPr>
            <p:cNvPr name="TextBox 11" id="11"/>
            <p:cNvSpPr txBox="true"/>
            <p:nvPr/>
          </p:nvSpPr>
          <p:spPr>
            <a:xfrm>
              <a:off x="203200" y="-47625"/>
              <a:ext cx="406400" cy="758825"/>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26870" y="31750"/>
            <a:ext cx="7323602" cy="1898650"/>
          </a:xfrm>
          <a:prstGeom prst="rect">
            <a:avLst/>
          </a:prstGeom>
        </p:spPr>
        <p:txBody>
          <a:bodyPr anchor="t" rtlCol="false" tIns="0" lIns="0" bIns="0" rIns="0">
            <a:spAutoFit/>
          </a:bodyPr>
          <a:lstStyle/>
          <a:p>
            <a:pPr algn="l">
              <a:lnSpc>
                <a:spcPts val="7699"/>
              </a:lnSpc>
              <a:spcBef>
                <a:spcPct val="0"/>
              </a:spcBef>
            </a:pPr>
            <a:r>
              <a:rPr lang="en-US" sz="5499" spc="153">
                <a:solidFill>
                  <a:srgbClr val="000000"/>
                </a:solidFill>
                <a:latin typeface="League Spartan"/>
                <a:ea typeface="League Spartan"/>
                <a:cs typeface="League Spartan"/>
                <a:sym typeface="League Spartan"/>
              </a:rPr>
              <a:t>Explainability: LIME</a:t>
            </a:r>
          </a:p>
        </p:txBody>
      </p:sp>
      <p:sp>
        <p:nvSpPr>
          <p:cNvPr name="TextBox 13" id="13"/>
          <p:cNvSpPr txBox="true"/>
          <p:nvPr/>
        </p:nvSpPr>
        <p:spPr>
          <a:xfrm rot="0">
            <a:off x="11553194" y="294071"/>
            <a:ext cx="5706106" cy="406363"/>
          </a:xfrm>
          <a:prstGeom prst="rect">
            <a:avLst/>
          </a:prstGeom>
        </p:spPr>
        <p:txBody>
          <a:bodyPr anchor="t" rtlCol="false" tIns="0" lIns="0" bIns="0" rIns="0">
            <a:spAutoFit/>
          </a:bodyPr>
          <a:lstStyle/>
          <a:p>
            <a:pPr algn="r">
              <a:lnSpc>
                <a:spcPts val="3327"/>
              </a:lnSpc>
              <a:spcBef>
                <a:spcPct val="0"/>
              </a:spcBef>
            </a:pPr>
            <a:r>
              <a:rPr lang="en-US" sz="2376" spc="674">
                <a:solidFill>
                  <a:srgbClr val="FFFFFF"/>
                </a:solidFill>
                <a:latin typeface="Open Sans"/>
                <a:ea typeface="Open Sans"/>
                <a:cs typeface="Open Sans"/>
                <a:sym typeface="Open Sans"/>
              </a:rPr>
              <a:t>MAASTRICHT UNIVERISITY</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30</a:t>
            </a:r>
          </a:p>
        </p:txBody>
      </p:sp>
      <p:sp>
        <p:nvSpPr>
          <p:cNvPr name="TextBox 15" id="15"/>
          <p:cNvSpPr txBox="true"/>
          <p:nvPr/>
        </p:nvSpPr>
        <p:spPr>
          <a:xfrm rot="0">
            <a:off x="12947891" y="2828360"/>
            <a:ext cx="5254358" cy="1002471"/>
          </a:xfrm>
          <a:prstGeom prst="rect">
            <a:avLst/>
          </a:prstGeom>
        </p:spPr>
        <p:txBody>
          <a:bodyPr anchor="t" rtlCol="false" tIns="0" lIns="0" bIns="0" rIns="0">
            <a:spAutoFit/>
          </a:bodyPr>
          <a:lstStyle/>
          <a:p>
            <a:pPr algn="ctr">
              <a:lnSpc>
                <a:spcPts val="4070"/>
              </a:lnSpc>
            </a:pPr>
            <a:r>
              <a:rPr lang="en-US" sz="2907" b="true">
                <a:solidFill>
                  <a:srgbClr val="FFFFFF"/>
                </a:solidFill>
                <a:latin typeface="Canva Sans Bold"/>
                <a:ea typeface="Canva Sans Bold"/>
                <a:cs typeface="Canva Sans Bold"/>
                <a:sym typeface="Canva Sans Bold"/>
              </a:rPr>
              <a:t>Highlights the most influential</a:t>
            </a:r>
            <a:r>
              <a:rPr lang="en-US" sz="2907" b="true">
                <a:solidFill>
                  <a:srgbClr val="FFA4D8"/>
                </a:solidFill>
                <a:latin typeface="Canva Sans Bold"/>
                <a:ea typeface="Canva Sans Bold"/>
                <a:cs typeface="Canva Sans Bold"/>
                <a:sym typeface="Canva Sans Bold"/>
              </a:rPr>
              <a:t> features</a:t>
            </a:r>
          </a:p>
        </p:txBody>
      </p:sp>
      <p:sp>
        <p:nvSpPr>
          <p:cNvPr name="TextBox 16" id="16"/>
          <p:cNvSpPr txBox="true"/>
          <p:nvPr/>
        </p:nvSpPr>
        <p:spPr>
          <a:xfrm rot="0">
            <a:off x="12947891" y="4851132"/>
            <a:ext cx="5254358" cy="1002471"/>
          </a:xfrm>
          <a:prstGeom prst="rect">
            <a:avLst/>
          </a:prstGeom>
        </p:spPr>
        <p:txBody>
          <a:bodyPr anchor="t" rtlCol="false" tIns="0" lIns="0" bIns="0" rIns="0">
            <a:spAutoFit/>
          </a:bodyPr>
          <a:lstStyle/>
          <a:p>
            <a:pPr algn="ctr">
              <a:lnSpc>
                <a:spcPts val="4070"/>
              </a:lnSpc>
            </a:pPr>
            <a:r>
              <a:rPr lang="en-US" sz="2907" b="true">
                <a:solidFill>
                  <a:srgbClr val="FFA4D8"/>
                </a:solidFill>
                <a:latin typeface="Canva Sans Bold"/>
                <a:ea typeface="Canva Sans Bold"/>
                <a:cs typeface="Canva Sans Bold"/>
                <a:sym typeface="Canva Sans Bold"/>
              </a:rPr>
              <a:t>White / Yellow / Orange</a:t>
            </a:r>
          </a:p>
          <a:p>
            <a:pPr algn="ctr">
              <a:lnSpc>
                <a:spcPts val="4070"/>
              </a:lnSpc>
            </a:pPr>
            <a:r>
              <a:rPr lang="en-US" sz="2907" b="true">
                <a:solidFill>
                  <a:srgbClr val="FFFFFF"/>
                </a:solidFill>
                <a:latin typeface="Canva Sans Bold"/>
                <a:ea typeface="Canva Sans Bold"/>
                <a:cs typeface="Canva Sans Bold"/>
                <a:sym typeface="Canva Sans Bold"/>
              </a:rPr>
              <a:t>Important features</a:t>
            </a:r>
          </a:p>
        </p:txBody>
      </p:sp>
      <p:grpSp>
        <p:nvGrpSpPr>
          <p:cNvPr name="Group 17" id="17"/>
          <p:cNvGrpSpPr/>
          <p:nvPr/>
        </p:nvGrpSpPr>
        <p:grpSpPr>
          <a:xfrm rot="0">
            <a:off x="8575782" y="1983908"/>
            <a:ext cx="4269823" cy="1784155"/>
            <a:chOff x="0" y="0"/>
            <a:chExt cx="5693098" cy="2378873"/>
          </a:xfrm>
        </p:grpSpPr>
        <p:sp>
          <p:nvSpPr>
            <p:cNvPr name="TextBox 18" id="18"/>
            <p:cNvSpPr txBox="true"/>
            <p:nvPr/>
          </p:nvSpPr>
          <p:spPr>
            <a:xfrm rot="0">
              <a:off x="0" y="781896"/>
              <a:ext cx="5693098" cy="1596977"/>
            </a:xfrm>
            <a:prstGeom prst="rect">
              <a:avLst/>
            </a:prstGeom>
          </p:spPr>
          <p:txBody>
            <a:bodyPr anchor="t" rtlCol="false" tIns="0" lIns="0" bIns="0" rIns="0">
              <a:spAutoFit/>
            </a:bodyPr>
            <a:lstStyle/>
            <a:p>
              <a:pPr algn="ctr">
                <a:lnSpc>
                  <a:spcPts val="8125"/>
                </a:lnSpc>
              </a:pPr>
              <a:r>
                <a:rPr lang="en-US" sz="9233" i="true" spc="-184">
                  <a:solidFill>
                    <a:srgbClr val="59B280"/>
                  </a:solidFill>
                  <a:latin typeface="League Gothic Italics"/>
                  <a:ea typeface="League Gothic Italics"/>
                  <a:cs typeface="League Gothic Italics"/>
                  <a:sym typeface="League Gothic Italics"/>
                </a:rPr>
                <a:t>86%</a:t>
              </a:r>
            </a:p>
          </p:txBody>
        </p:sp>
        <p:sp>
          <p:nvSpPr>
            <p:cNvPr name="TextBox 19" id="19"/>
            <p:cNvSpPr txBox="true"/>
            <p:nvPr/>
          </p:nvSpPr>
          <p:spPr>
            <a:xfrm rot="0">
              <a:off x="396803" y="85725"/>
              <a:ext cx="5296295" cy="682204"/>
            </a:xfrm>
            <a:prstGeom prst="rect">
              <a:avLst/>
            </a:prstGeom>
          </p:spPr>
          <p:txBody>
            <a:bodyPr anchor="t" rtlCol="false" tIns="0" lIns="0" bIns="0" rIns="0">
              <a:spAutoFit/>
            </a:bodyPr>
            <a:lstStyle/>
            <a:p>
              <a:pPr algn="ctr">
                <a:lnSpc>
                  <a:spcPts val="3411"/>
                </a:lnSpc>
              </a:pPr>
            </a:p>
          </p:txBody>
        </p:sp>
      </p:grpSp>
      <p:grpSp>
        <p:nvGrpSpPr>
          <p:cNvPr name="Group 20" id="20"/>
          <p:cNvGrpSpPr/>
          <p:nvPr/>
        </p:nvGrpSpPr>
        <p:grpSpPr>
          <a:xfrm rot="0">
            <a:off x="8575782" y="4845024"/>
            <a:ext cx="4269823" cy="1784155"/>
            <a:chOff x="0" y="0"/>
            <a:chExt cx="5693098" cy="2378873"/>
          </a:xfrm>
        </p:grpSpPr>
        <p:sp>
          <p:nvSpPr>
            <p:cNvPr name="TextBox 21" id="21"/>
            <p:cNvSpPr txBox="true"/>
            <p:nvPr/>
          </p:nvSpPr>
          <p:spPr>
            <a:xfrm rot="0">
              <a:off x="0" y="781896"/>
              <a:ext cx="5693098" cy="1596977"/>
            </a:xfrm>
            <a:prstGeom prst="rect">
              <a:avLst/>
            </a:prstGeom>
          </p:spPr>
          <p:txBody>
            <a:bodyPr anchor="t" rtlCol="false" tIns="0" lIns="0" bIns="0" rIns="0">
              <a:spAutoFit/>
            </a:bodyPr>
            <a:lstStyle/>
            <a:p>
              <a:pPr algn="ctr">
                <a:lnSpc>
                  <a:spcPts val="8125"/>
                </a:lnSpc>
              </a:pPr>
              <a:r>
                <a:rPr lang="en-US" sz="9233" i="true" spc="-184">
                  <a:solidFill>
                    <a:srgbClr val="59B280"/>
                  </a:solidFill>
                  <a:latin typeface="League Gothic Italics"/>
                  <a:ea typeface="League Gothic Italics"/>
                  <a:cs typeface="League Gothic Italics"/>
                  <a:sym typeface="League Gothic Italics"/>
                </a:rPr>
                <a:t>90%</a:t>
              </a:r>
            </a:p>
          </p:txBody>
        </p:sp>
        <p:sp>
          <p:nvSpPr>
            <p:cNvPr name="TextBox 22" id="22"/>
            <p:cNvSpPr txBox="true"/>
            <p:nvPr/>
          </p:nvSpPr>
          <p:spPr>
            <a:xfrm rot="0">
              <a:off x="396803" y="85725"/>
              <a:ext cx="5296295" cy="682204"/>
            </a:xfrm>
            <a:prstGeom prst="rect">
              <a:avLst/>
            </a:prstGeom>
          </p:spPr>
          <p:txBody>
            <a:bodyPr anchor="t" rtlCol="false" tIns="0" lIns="0" bIns="0" rIns="0">
              <a:spAutoFit/>
            </a:bodyPr>
            <a:lstStyle/>
            <a:p>
              <a:pPr algn="ctr">
                <a:lnSpc>
                  <a:spcPts val="3411"/>
                </a:lnSpc>
              </a:pPr>
            </a:p>
          </p:txBody>
        </p:sp>
      </p:grpSp>
      <p:grpSp>
        <p:nvGrpSpPr>
          <p:cNvPr name="Group 23" id="23"/>
          <p:cNvGrpSpPr/>
          <p:nvPr/>
        </p:nvGrpSpPr>
        <p:grpSpPr>
          <a:xfrm rot="0">
            <a:off x="8575782" y="7794889"/>
            <a:ext cx="4269823" cy="1784155"/>
            <a:chOff x="0" y="0"/>
            <a:chExt cx="5693098" cy="2378873"/>
          </a:xfrm>
        </p:grpSpPr>
        <p:sp>
          <p:nvSpPr>
            <p:cNvPr name="TextBox 24" id="24"/>
            <p:cNvSpPr txBox="true"/>
            <p:nvPr/>
          </p:nvSpPr>
          <p:spPr>
            <a:xfrm rot="0">
              <a:off x="0" y="781896"/>
              <a:ext cx="5693098" cy="1596977"/>
            </a:xfrm>
            <a:prstGeom prst="rect">
              <a:avLst/>
            </a:prstGeom>
          </p:spPr>
          <p:txBody>
            <a:bodyPr anchor="t" rtlCol="false" tIns="0" lIns="0" bIns="0" rIns="0">
              <a:spAutoFit/>
            </a:bodyPr>
            <a:lstStyle/>
            <a:p>
              <a:pPr algn="ctr">
                <a:lnSpc>
                  <a:spcPts val="8125"/>
                </a:lnSpc>
              </a:pPr>
              <a:r>
                <a:rPr lang="en-US" sz="9233" i="true" spc="-184">
                  <a:solidFill>
                    <a:srgbClr val="59B280"/>
                  </a:solidFill>
                  <a:latin typeface="League Gothic Italics"/>
                  <a:ea typeface="League Gothic Italics"/>
                  <a:cs typeface="League Gothic Italics"/>
                  <a:sym typeface="League Gothic Italics"/>
                </a:rPr>
                <a:t>90%</a:t>
              </a:r>
            </a:p>
          </p:txBody>
        </p:sp>
        <p:sp>
          <p:nvSpPr>
            <p:cNvPr name="TextBox 25" id="25"/>
            <p:cNvSpPr txBox="true"/>
            <p:nvPr/>
          </p:nvSpPr>
          <p:spPr>
            <a:xfrm rot="0">
              <a:off x="396803" y="85725"/>
              <a:ext cx="5296295" cy="682204"/>
            </a:xfrm>
            <a:prstGeom prst="rect">
              <a:avLst/>
            </a:prstGeom>
          </p:spPr>
          <p:txBody>
            <a:bodyPr anchor="t" rtlCol="false" tIns="0" lIns="0" bIns="0" rIns="0">
              <a:spAutoFit/>
            </a:bodyPr>
            <a:lstStyle/>
            <a:p>
              <a:pPr algn="ctr">
                <a:lnSpc>
                  <a:spcPts val="3411"/>
                </a:lnSpc>
              </a:pPr>
            </a:p>
          </p:txBody>
        </p:sp>
      </p:grpSp>
      <p:sp>
        <p:nvSpPr>
          <p:cNvPr name="TextBox 26" id="26"/>
          <p:cNvSpPr txBox="true"/>
          <p:nvPr/>
        </p:nvSpPr>
        <p:spPr>
          <a:xfrm rot="0">
            <a:off x="8725961" y="1085393"/>
            <a:ext cx="3969465" cy="370431"/>
          </a:xfrm>
          <a:prstGeom prst="rect">
            <a:avLst/>
          </a:prstGeom>
        </p:spPr>
        <p:txBody>
          <a:bodyPr anchor="t" rtlCol="false" tIns="0" lIns="0" bIns="0" rIns="0">
            <a:spAutoFit/>
          </a:bodyPr>
          <a:lstStyle/>
          <a:p>
            <a:pPr algn="ctr">
              <a:lnSpc>
                <a:spcPts val="3075"/>
              </a:lnSpc>
            </a:pPr>
            <a:r>
              <a:rPr lang="en-US" sz="2196" b="true">
                <a:solidFill>
                  <a:srgbClr val="282828"/>
                </a:solidFill>
                <a:latin typeface="Canva Sans Bold"/>
                <a:ea typeface="Canva Sans Bold"/>
                <a:cs typeface="Canva Sans Bold"/>
                <a:sym typeface="Canva Sans Bold"/>
              </a:rPr>
              <a:t>Similarity Score</a:t>
            </a:r>
          </a:p>
        </p:txBody>
      </p:sp>
      <p:sp>
        <p:nvSpPr>
          <p:cNvPr name="TextBox 27" id="27"/>
          <p:cNvSpPr txBox="true"/>
          <p:nvPr/>
        </p:nvSpPr>
        <p:spPr>
          <a:xfrm rot="0">
            <a:off x="13513043" y="1195263"/>
            <a:ext cx="4020934" cy="1059229"/>
          </a:xfrm>
          <a:prstGeom prst="rect">
            <a:avLst/>
          </a:prstGeom>
        </p:spPr>
        <p:txBody>
          <a:bodyPr anchor="t" rtlCol="false" tIns="0" lIns="0" bIns="0" rIns="0">
            <a:spAutoFit/>
          </a:bodyPr>
          <a:lstStyle/>
          <a:p>
            <a:pPr algn="ctr">
              <a:lnSpc>
                <a:spcPts val="7387"/>
              </a:lnSpc>
            </a:pPr>
            <a:r>
              <a:rPr lang="en-US" sz="8208" spc="-287">
                <a:solidFill>
                  <a:srgbClr val="FFA4D8"/>
                </a:solidFill>
                <a:latin typeface="Chromium One"/>
                <a:ea typeface="Chromium One"/>
                <a:cs typeface="Chromium One"/>
                <a:sym typeface="Chromium One"/>
              </a:rPr>
              <a:t>image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47891" y="-207504"/>
            <a:ext cx="11615403" cy="10969660"/>
            <a:chOff x="0" y="0"/>
            <a:chExt cx="3059201" cy="2889129"/>
          </a:xfrm>
        </p:grpSpPr>
        <p:sp>
          <p:nvSpPr>
            <p:cNvPr name="Freeform 3" id="3"/>
            <p:cNvSpPr/>
            <p:nvPr/>
          </p:nvSpPr>
          <p:spPr>
            <a:xfrm flipH="false" flipV="false" rot="0">
              <a:off x="0" y="0"/>
              <a:ext cx="3059201" cy="2889129"/>
            </a:xfrm>
            <a:custGeom>
              <a:avLst/>
              <a:gdLst/>
              <a:ahLst/>
              <a:cxnLst/>
              <a:rect r="r" b="b" t="t" l="l"/>
              <a:pathLst>
                <a:path h="2889129" w="3059201">
                  <a:moveTo>
                    <a:pt x="0" y="0"/>
                  </a:moveTo>
                  <a:lnTo>
                    <a:pt x="3059201" y="0"/>
                  </a:lnTo>
                  <a:lnTo>
                    <a:pt x="3059201" y="2889129"/>
                  </a:lnTo>
                  <a:lnTo>
                    <a:pt x="0" y="2889129"/>
                  </a:lnTo>
                  <a:close/>
                </a:path>
              </a:pathLst>
            </a:custGeom>
            <a:solidFill>
              <a:srgbClr val="282828"/>
            </a:solidFill>
          </p:spPr>
        </p:sp>
        <p:sp>
          <p:nvSpPr>
            <p:cNvPr name="TextBox 4" id="4"/>
            <p:cNvSpPr txBox="true"/>
            <p:nvPr/>
          </p:nvSpPr>
          <p:spPr>
            <a:xfrm>
              <a:off x="0" y="-47625"/>
              <a:ext cx="3059201" cy="2936754"/>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5400000">
            <a:off x="6713907" y="4352825"/>
            <a:ext cx="11520040" cy="1298623"/>
          </a:xfrm>
          <a:custGeom>
            <a:avLst/>
            <a:gdLst/>
            <a:ahLst/>
            <a:cxnLst/>
            <a:rect r="r" b="b" t="t" l="l"/>
            <a:pathLst>
              <a:path h="1298623" w="11520040">
                <a:moveTo>
                  <a:pt x="0" y="0"/>
                </a:moveTo>
                <a:lnTo>
                  <a:pt x="11520040" y="0"/>
                </a:lnTo>
                <a:lnTo>
                  <a:pt x="11520040" y="1298622"/>
                </a:lnTo>
                <a:lnTo>
                  <a:pt x="0" y="1298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974995" y="2052347"/>
            <a:ext cx="7665823" cy="2602123"/>
          </a:xfrm>
          <a:custGeom>
            <a:avLst/>
            <a:gdLst/>
            <a:ahLst/>
            <a:cxnLst/>
            <a:rect r="r" b="b" t="t" l="l"/>
            <a:pathLst>
              <a:path h="2602123" w="7665823">
                <a:moveTo>
                  <a:pt x="0" y="0"/>
                </a:moveTo>
                <a:lnTo>
                  <a:pt x="7665823" y="0"/>
                </a:lnTo>
                <a:lnTo>
                  <a:pt x="7665823" y="2602122"/>
                </a:lnTo>
                <a:lnTo>
                  <a:pt x="0" y="2602122"/>
                </a:lnTo>
                <a:lnTo>
                  <a:pt x="0" y="0"/>
                </a:lnTo>
                <a:close/>
              </a:path>
            </a:pathLst>
          </a:custGeom>
          <a:blipFill>
            <a:blip r:embed="rId4"/>
            <a:stretch>
              <a:fillRect l="-89" t="-8075" r="-89" b="0"/>
            </a:stretch>
          </a:blipFill>
        </p:spPr>
      </p:sp>
      <p:sp>
        <p:nvSpPr>
          <p:cNvPr name="Freeform 7" id="7"/>
          <p:cNvSpPr/>
          <p:nvPr/>
        </p:nvSpPr>
        <p:spPr>
          <a:xfrm flipH="false" flipV="false" rot="0">
            <a:off x="1898334" y="7849356"/>
            <a:ext cx="7742484" cy="2319174"/>
          </a:xfrm>
          <a:custGeom>
            <a:avLst/>
            <a:gdLst/>
            <a:ahLst/>
            <a:cxnLst/>
            <a:rect r="r" b="b" t="t" l="l"/>
            <a:pathLst>
              <a:path h="2319174" w="7742484">
                <a:moveTo>
                  <a:pt x="0" y="0"/>
                </a:moveTo>
                <a:lnTo>
                  <a:pt x="7742484" y="0"/>
                </a:lnTo>
                <a:lnTo>
                  <a:pt x="7742484" y="2319173"/>
                </a:lnTo>
                <a:lnTo>
                  <a:pt x="0" y="2319173"/>
                </a:lnTo>
                <a:lnTo>
                  <a:pt x="0" y="0"/>
                </a:lnTo>
                <a:close/>
              </a:path>
            </a:pathLst>
          </a:custGeom>
          <a:blipFill>
            <a:blip r:embed="rId5"/>
            <a:stretch>
              <a:fillRect l="0" t="-12840" r="0" b="-9965"/>
            </a:stretch>
          </a:blipFill>
        </p:spPr>
      </p:sp>
      <p:sp>
        <p:nvSpPr>
          <p:cNvPr name="Freeform 8" id="8"/>
          <p:cNvSpPr/>
          <p:nvPr/>
        </p:nvSpPr>
        <p:spPr>
          <a:xfrm flipH="false" flipV="false" rot="0">
            <a:off x="1799401" y="5002136"/>
            <a:ext cx="7928575" cy="2533436"/>
          </a:xfrm>
          <a:custGeom>
            <a:avLst/>
            <a:gdLst/>
            <a:ahLst/>
            <a:cxnLst/>
            <a:rect r="r" b="b" t="t" l="l"/>
            <a:pathLst>
              <a:path h="2533436" w="7928575">
                <a:moveTo>
                  <a:pt x="0" y="0"/>
                </a:moveTo>
                <a:lnTo>
                  <a:pt x="7928576" y="0"/>
                </a:lnTo>
                <a:lnTo>
                  <a:pt x="7928576" y="2533436"/>
                </a:lnTo>
                <a:lnTo>
                  <a:pt x="0" y="2533436"/>
                </a:lnTo>
                <a:lnTo>
                  <a:pt x="0" y="0"/>
                </a:lnTo>
                <a:close/>
              </a:path>
            </a:pathLst>
          </a:custGeom>
          <a:blipFill>
            <a:blip r:embed="rId6"/>
            <a:stretch>
              <a:fillRect l="0" t="-10595" r="0" b="-1760"/>
            </a:stretch>
          </a:blipFill>
        </p:spPr>
      </p:sp>
      <p:sp>
        <p:nvSpPr>
          <p:cNvPr name="TextBox 9" id="9"/>
          <p:cNvSpPr txBox="true"/>
          <p:nvPr/>
        </p:nvSpPr>
        <p:spPr>
          <a:xfrm rot="0">
            <a:off x="26870" y="31750"/>
            <a:ext cx="7323602" cy="1898650"/>
          </a:xfrm>
          <a:prstGeom prst="rect">
            <a:avLst/>
          </a:prstGeom>
        </p:spPr>
        <p:txBody>
          <a:bodyPr anchor="t" rtlCol="false" tIns="0" lIns="0" bIns="0" rIns="0">
            <a:spAutoFit/>
          </a:bodyPr>
          <a:lstStyle/>
          <a:p>
            <a:pPr algn="l">
              <a:lnSpc>
                <a:spcPts val="7699"/>
              </a:lnSpc>
              <a:spcBef>
                <a:spcPct val="0"/>
              </a:spcBef>
            </a:pPr>
            <a:r>
              <a:rPr lang="en-US" sz="5499" spc="153">
                <a:solidFill>
                  <a:srgbClr val="000000"/>
                </a:solidFill>
                <a:latin typeface="League Spartan"/>
                <a:ea typeface="League Spartan"/>
                <a:cs typeface="League Spartan"/>
                <a:sym typeface="League Spartan"/>
              </a:rPr>
              <a:t>Explainability: GRAD - CAM</a:t>
            </a:r>
          </a:p>
        </p:txBody>
      </p:sp>
      <p:sp>
        <p:nvSpPr>
          <p:cNvPr name="TextBox 10" id="10"/>
          <p:cNvSpPr txBox="true"/>
          <p:nvPr/>
        </p:nvSpPr>
        <p:spPr>
          <a:xfrm rot="0">
            <a:off x="11553194" y="294071"/>
            <a:ext cx="5706106" cy="406363"/>
          </a:xfrm>
          <a:prstGeom prst="rect">
            <a:avLst/>
          </a:prstGeom>
        </p:spPr>
        <p:txBody>
          <a:bodyPr anchor="t" rtlCol="false" tIns="0" lIns="0" bIns="0" rIns="0">
            <a:spAutoFit/>
          </a:bodyPr>
          <a:lstStyle/>
          <a:p>
            <a:pPr algn="r">
              <a:lnSpc>
                <a:spcPts val="3327"/>
              </a:lnSpc>
              <a:spcBef>
                <a:spcPct val="0"/>
              </a:spcBef>
            </a:pPr>
            <a:r>
              <a:rPr lang="en-US" sz="2376" spc="674">
                <a:solidFill>
                  <a:srgbClr val="FFFFFF"/>
                </a:solidFill>
                <a:latin typeface="Open Sans"/>
                <a:ea typeface="Open Sans"/>
                <a:cs typeface="Open Sans"/>
                <a:sym typeface="Open Sans"/>
              </a:rPr>
              <a:t>MAASTRICHT UNIVERISITY</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31</a:t>
            </a:r>
          </a:p>
        </p:txBody>
      </p:sp>
      <p:sp>
        <p:nvSpPr>
          <p:cNvPr name="TextBox 12" id="12"/>
          <p:cNvSpPr txBox="true"/>
          <p:nvPr/>
        </p:nvSpPr>
        <p:spPr>
          <a:xfrm rot="0">
            <a:off x="12947891" y="2828360"/>
            <a:ext cx="5254358" cy="1002471"/>
          </a:xfrm>
          <a:prstGeom prst="rect">
            <a:avLst/>
          </a:prstGeom>
        </p:spPr>
        <p:txBody>
          <a:bodyPr anchor="t" rtlCol="false" tIns="0" lIns="0" bIns="0" rIns="0">
            <a:spAutoFit/>
          </a:bodyPr>
          <a:lstStyle/>
          <a:p>
            <a:pPr algn="ctr">
              <a:lnSpc>
                <a:spcPts val="4070"/>
              </a:lnSpc>
            </a:pPr>
            <a:r>
              <a:rPr lang="en-US" sz="2907" b="true">
                <a:solidFill>
                  <a:srgbClr val="FFFFFF"/>
                </a:solidFill>
                <a:latin typeface="Canva Sans Bold"/>
                <a:ea typeface="Canva Sans Bold"/>
                <a:cs typeface="Canva Sans Bold"/>
                <a:sym typeface="Canva Sans Bold"/>
              </a:rPr>
              <a:t>Visualizes the important </a:t>
            </a:r>
            <a:r>
              <a:rPr lang="en-US" sz="2907" b="true">
                <a:solidFill>
                  <a:srgbClr val="7EDBFF"/>
                </a:solidFill>
                <a:latin typeface="Canva Sans Bold"/>
                <a:ea typeface="Canva Sans Bold"/>
                <a:cs typeface="Canva Sans Bold"/>
                <a:sym typeface="Canva Sans Bold"/>
              </a:rPr>
              <a:t>regions</a:t>
            </a:r>
          </a:p>
        </p:txBody>
      </p:sp>
      <p:sp>
        <p:nvSpPr>
          <p:cNvPr name="TextBox 13" id="13"/>
          <p:cNvSpPr txBox="true"/>
          <p:nvPr/>
        </p:nvSpPr>
        <p:spPr>
          <a:xfrm rot="0">
            <a:off x="12947891" y="4851132"/>
            <a:ext cx="5254358" cy="1002471"/>
          </a:xfrm>
          <a:prstGeom prst="rect">
            <a:avLst/>
          </a:prstGeom>
        </p:spPr>
        <p:txBody>
          <a:bodyPr anchor="t" rtlCol="false" tIns="0" lIns="0" bIns="0" rIns="0">
            <a:spAutoFit/>
          </a:bodyPr>
          <a:lstStyle/>
          <a:p>
            <a:pPr algn="ctr">
              <a:lnSpc>
                <a:spcPts val="4070"/>
              </a:lnSpc>
            </a:pPr>
            <a:r>
              <a:rPr lang="en-US" sz="2907" b="true">
                <a:solidFill>
                  <a:srgbClr val="7EDBFF"/>
                </a:solidFill>
                <a:latin typeface="Canva Sans Bold"/>
                <a:ea typeface="Canva Sans Bold"/>
                <a:cs typeface="Canva Sans Bold"/>
                <a:sym typeface="Canva Sans Bold"/>
              </a:rPr>
              <a:t>Blue  </a:t>
            </a:r>
            <a:r>
              <a:rPr lang="en-US" sz="2907" b="true">
                <a:solidFill>
                  <a:srgbClr val="FFFFFF"/>
                </a:solidFill>
                <a:latin typeface="Canva Sans Bold"/>
                <a:ea typeface="Canva Sans Bold"/>
                <a:cs typeface="Canva Sans Bold"/>
                <a:sym typeface="Canva Sans Bold"/>
              </a:rPr>
              <a:t>area is influential region</a:t>
            </a:r>
          </a:p>
        </p:txBody>
      </p:sp>
      <p:grpSp>
        <p:nvGrpSpPr>
          <p:cNvPr name="Group 14" id="14"/>
          <p:cNvGrpSpPr/>
          <p:nvPr/>
        </p:nvGrpSpPr>
        <p:grpSpPr>
          <a:xfrm rot="0">
            <a:off x="8575782" y="2149930"/>
            <a:ext cx="4269823" cy="1784155"/>
            <a:chOff x="0" y="0"/>
            <a:chExt cx="5693098" cy="2378873"/>
          </a:xfrm>
        </p:grpSpPr>
        <p:sp>
          <p:nvSpPr>
            <p:cNvPr name="TextBox 15" id="15"/>
            <p:cNvSpPr txBox="true"/>
            <p:nvPr/>
          </p:nvSpPr>
          <p:spPr>
            <a:xfrm rot="0">
              <a:off x="0" y="781896"/>
              <a:ext cx="5693098" cy="1596977"/>
            </a:xfrm>
            <a:prstGeom prst="rect">
              <a:avLst/>
            </a:prstGeom>
          </p:spPr>
          <p:txBody>
            <a:bodyPr anchor="t" rtlCol="false" tIns="0" lIns="0" bIns="0" rIns="0">
              <a:spAutoFit/>
            </a:bodyPr>
            <a:lstStyle/>
            <a:p>
              <a:pPr algn="ctr">
                <a:lnSpc>
                  <a:spcPts val="8125"/>
                </a:lnSpc>
              </a:pPr>
              <a:r>
                <a:rPr lang="en-US" sz="9233" i="true" spc="-184">
                  <a:solidFill>
                    <a:srgbClr val="59B280"/>
                  </a:solidFill>
                  <a:latin typeface="League Gothic Italics"/>
                  <a:ea typeface="League Gothic Italics"/>
                  <a:cs typeface="League Gothic Italics"/>
                  <a:sym typeface="League Gothic Italics"/>
                </a:rPr>
                <a:t>86%</a:t>
              </a:r>
            </a:p>
          </p:txBody>
        </p:sp>
        <p:sp>
          <p:nvSpPr>
            <p:cNvPr name="TextBox 16" id="16"/>
            <p:cNvSpPr txBox="true"/>
            <p:nvPr/>
          </p:nvSpPr>
          <p:spPr>
            <a:xfrm rot="0">
              <a:off x="396803" y="85725"/>
              <a:ext cx="5296295" cy="682204"/>
            </a:xfrm>
            <a:prstGeom prst="rect">
              <a:avLst/>
            </a:prstGeom>
          </p:spPr>
          <p:txBody>
            <a:bodyPr anchor="t" rtlCol="false" tIns="0" lIns="0" bIns="0" rIns="0">
              <a:spAutoFit/>
            </a:bodyPr>
            <a:lstStyle/>
            <a:p>
              <a:pPr algn="ctr">
                <a:lnSpc>
                  <a:spcPts val="3411"/>
                </a:lnSpc>
              </a:pPr>
            </a:p>
          </p:txBody>
        </p:sp>
      </p:grpSp>
      <p:grpSp>
        <p:nvGrpSpPr>
          <p:cNvPr name="Group 17" id="17"/>
          <p:cNvGrpSpPr/>
          <p:nvPr/>
        </p:nvGrpSpPr>
        <p:grpSpPr>
          <a:xfrm rot="0">
            <a:off x="8575782" y="5025944"/>
            <a:ext cx="4269823" cy="1784155"/>
            <a:chOff x="0" y="0"/>
            <a:chExt cx="5693098" cy="2378873"/>
          </a:xfrm>
        </p:grpSpPr>
        <p:sp>
          <p:nvSpPr>
            <p:cNvPr name="TextBox 18" id="18"/>
            <p:cNvSpPr txBox="true"/>
            <p:nvPr/>
          </p:nvSpPr>
          <p:spPr>
            <a:xfrm rot="0">
              <a:off x="0" y="781896"/>
              <a:ext cx="5693098" cy="1596977"/>
            </a:xfrm>
            <a:prstGeom prst="rect">
              <a:avLst/>
            </a:prstGeom>
          </p:spPr>
          <p:txBody>
            <a:bodyPr anchor="t" rtlCol="false" tIns="0" lIns="0" bIns="0" rIns="0">
              <a:spAutoFit/>
            </a:bodyPr>
            <a:lstStyle/>
            <a:p>
              <a:pPr algn="ctr">
                <a:lnSpc>
                  <a:spcPts val="8125"/>
                </a:lnSpc>
              </a:pPr>
              <a:r>
                <a:rPr lang="en-US" sz="9233" i="true" spc="-184">
                  <a:solidFill>
                    <a:srgbClr val="59B280"/>
                  </a:solidFill>
                  <a:latin typeface="League Gothic Italics"/>
                  <a:ea typeface="League Gothic Italics"/>
                  <a:cs typeface="League Gothic Italics"/>
                  <a:sym typeface="League Gothic Italics"/>
                </a:rPr>
                <a:t>90%</a:t>
              </a:r>
            </a:p>
          </p:txBody>
        </p:sp>
        <p:sp>
          <p:nvSpPr>
            <p:cNvPr name="TextBox 19" id="19"/>
            <p:cNvSpPr txBox="true"/>
            <p:nvPr/>
          </p:nvSpPr>
          <p:spPr>
            <a:xfrm rot="0">
              <a:off x="396803" y="85725"/>
              <a:ext cx="5296295" cy="682204"/>
            </a:xfrm>
            <a:prstGeom prst="rect">
              <a:avLst/>
            </a:prstGeom>
          </p:spPr>
          <p:txBody>
            <a:bodyPr anchor="t" rtlCol="false" tIns="0" lIns="0" bIns="0" rIns="0">
              <a:spAutoFit/>
            </a:bodyPr>
            <a:lstStyle/>
            <a:p>
              <a:pPr algn="ctr">
                <a:lnSpc>
                  <a:spcPts val="3411"/>
                </a:lnSpc>
              </a:pPr>
            </a:p>
          </p:txBody>
        </p:sp>
      </p:grpSp>
      <p:grpSp>
        <p:nvGrpSpPr>
          <p:cNvPr name="Group 20" id="20"/>
          <p:cNvGrpSpPr/>
          <p:nvPr/>
        </p:nvGrpSpPr>
        <p:grpSpPr>
          <a:xfrm rot="0">
            <a:off x="8575782" y="7907047"/>
            <a:ext cx="4269823" cy="1784155"/>
            <a:chOff x="0" y="0"/>
            <a:chExt cx="5693098" cy="2378873"/>
          </a:xfrm>
        </p:grpSpPr>
        <p:sp>
          <p:nvSpPr>
            <p:cNvPr name="TextBox 21" id="21"/>
            <p:cNvSpPr txBox="true"/>
            <p:nvPr/>
          </p:nvSpPr>
          <p:spPr>
            <a:xfrm rot="0">
              <a:off x="0" y="781896"/>
              <a:ext cx="5693098" cy="1596977"/>
            </a:xfrm>
            <a:prstGeom prst="rect">
              <a:avLst/>
            </a:prstGeom>
          </p:spPr>
          <p:txBody>
            <a:bodyPr anchor="t" rtlCol="false" tIns="0" lIns="0" bIns="0" rIns="0">
              <a:spAutoFit/>
            </a:bodyPr>
            <a:lstStyle/>
            <a:p>
              <a:pPr algn="ctr">
                <a:lnSpc>
                  <a:spcPts val="8125"/>
                </a:lnSpc>
              </a:pPr>
              <a:r>
                <a:rPr lang="en-US" sz="9233" i="true" spc="-184">
                  <a:solidFill>
                    <a:srgbClr val="59B280"/>
                  </a:solidFill>
                  <a:latin typeface="League Gothic Italics"/>
                  <a:ea typeface="League Gothic Italics"/>
                  <a:cs typeface="League Gothic Italics"/>
                  <a:sym typeface="League Gothic Italics"/>
                </a:rPr>
                <a:t>90%</a:t>
              </a:r>
            </a:p>
          </p:txBody>
        </p:sp>
        <p:sp>
          <p:nvSpPr>
            <p:cNvPr name="TextBox 22" id="22"/>
            <p:cNvSpPr txBox="true"/>
            <p:nvPr/>
          </p:nvSpPr>
          <p:spPr>
            <a:xfrm rot="0">
              <a:off x="396803" y="85725"/>
              <a:ext cx="5296295" cy="682204"/>
            </a:xfrm>
            <a:prstGeom prst="rect">
              <a:avLst/>
            </a:prstGeom>
          </p:spPr>
          <p:txBody>
            <a:bodyPr anchor="t" rtlCol="false" tIns="0" lIns="0" bIns="0" rIns="0">
              <a:spAutoFit/>
            </a:bodyPr>
            <a:lstStyle/>
            <a:p>
              <a:pPr algn="ctr">
                <a:lnSpc>
                  <a:spcPts val="3411"/>
                </a:lnSpc>
              </a:pPr>
            </a:p>
          </p:txBody>
        </p:sp>
      </p:grpSp>
      <p:sp>
        <p:nvSpPr>
          <p:cNvPr name="TextBox 23" id="23"/>
          <p:cNvSpPr txBox="true"/>
          <p:nvPr/>
        </p:nvSpPr>
        <p:spPr>
          <a:xfrm rot="0">
            <a:off x="8725961" y="1072793"/>
            <a:ext cx="3969465" cy="370431"/>
          </a:xfrm>
          <a:prstGeom prst="rect">
            <a:avLst/>
          </a:prstGeom>
        </p:spPr>
        <p:txBody>
          <a:bodyPr anchor="t" rtlCol="false" tIns="0" lIns="0" bIns="0" rIns="0">
            <a:spAutoFit/>
          </a:bodyPr>
          <a:lstStyle/>
          <a:p>
            <a:pPr algn="ctr">
              <a:lnSpc>
                <a:spcPts val="3075"/>
              </a:lnSpc>
            </a:pPr>
            <a:r>
              <a:rPr lang="en-US" sz="2196" b="true">
                <a:solidFill>
                  <a:srgbClr val="000000"/>
                </a:solidFill>
                <a:latin typeface="Canva Sans Bold"/>
                <a:ea typeface="Canva Sans Bold"/>
                <a:cs typeface="Canva Sans Bold"/>
                <a:sym typeface="Canva Sans Bold"/>
              </a:rPr>
              <a:t>Similarity Score</a:t>
            </a:r>
          </a:p>
        </p:txBody>
      </p:sp>
      <p:grpSp>
        <p:nvGrpSpPr>
          <p:cNvPr name="Group 24" id="24"/>
          <p:cNvGrpSpPr/>
          <p:nvPr/>
        </p:nvGrpSpPr>
        <p:grpSpPr>
          <a:xfrm rot="0">
            <a:off x="10378436" y="1576119"/>
            <a:ext cx="708561" cy="70856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7EDBFF"/>
            </a:solidFill>
          </p:spPr>
        </p:sp>
        <p:sp>
          <p:nvSpPr>
            <p:cNvPr name="TextBox 26" id="26"/>
            <p:cNvSpPr txBox="true"/>
            <p:nvPr/>
          </p:nvSpPr>
          <p:spPr>
            <a:xfrm>
              <a:off x="203200" y="-47625"/>
              <a:ext cx="406400" cy="758825"/>
            </a:xfrm>
            <a:prstGeom prst="rect">
              <a:avLst/>
            </a:prstGeom>
          </p:spPr>
          <p:txBody>
            <a:bodyPr anchor="ctr" rtlCol="false" tIns="50800" lIns="50800" bIns="50800" rIns="50800"/>
            <a:lstStyle/>
            <a:p>
              <a:pPr algn="ctr">
                <a:lnSpc>
                  <a:spcPts val="2800"/>
                </a:lnSpc>
              </a:pPr>
            </a:p>
          </p:txBody>
        </p:sp>
      </p:grpSp>
      <p:sp>
        <p:nvSpPr>
          <p:cNvPr name="TextBox 27" id="27"/>
          <p:cNvSpPr txBox="true"/>
          <p:nvPr/>
        </p:nvSpPr>
        <p:spPr>
          <a:xfrm rot="0">
            <a:off x="13513043" y="1195263"/>
            <a:ext cx="4020934" cy="1055689"/>
          </a:xfrm>
          <a:prstGeom prst="rect">
            <a:avLst/>
          </a:prstGeom>
        </p:spPr>
        <p:txBody>
          <a:bodyPr anchor="t" rtlCol="false" tIns="0" lIns="0" bIns="0" rIns="0">
            <a:spAutoFit/>
          </a:bodyPr>
          <a:lstStyle/>
          <a:p>
            <a:pPr algn="ctr">
              <a:lnSpc>
                <a:spcPts val="7387"/>
              </a:lnSpc>
            </a:pPr>
            <a:r>
              <a:rPr lang="en-US" sz="8208" spc="-287">
                <a:solidFill>
                  <a:srgbClr val="7EDBFF"/>
                </a:solidFill>
                <a:latin typeface="Chromium One"/>
                <a:ea typeface="Chromium One"/>
                <a:cs typeface="Chromium One"/>
                <a:sym typeface="Chromium One"/>
              </a:rPr>
              <a:t>image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47891" y="-207504"/>
            <a:ext cx="11615403" cy="10969660"/>
            <a:chOff x="0" y="0"/>
            <a:chExt cx="3059201" cy="2889129"/>
          </a:xfrm>
        </p:grpSpPr>
        <p:sp>
          <p:nvSpPr>
            <p:cNvPr name="Freeform 3" id="3"/>
            <p:cNvSpPr/>
            <p:nvPr/>
          </p:nvSpPr>
          <p:spPr>
            <a:xfrm flipH="false" flipV="false" rot="0">
              <a:off x="0" y="0"/>
              <a:ext cx="3059201" cy="2889129"/>
            </a:xfrm>
            <a:custGeom>
              <a:avLst/>
              <a:gdLst/>
              <a:ahLst/>
              <a:cxnLst/>
              <a:rect r="r" b="b" t="t" l="l"/>
              <a:pathLst>
                <a:path h="2889129" w="3059201">
                  <a:moveTo>
                    <a:pt x="0" y="0"/>
                  </a:moveTo>
                  <a:lnTo>
                    <a:pt x="3059201" y="0"/>
                  </a:lnTo>
                  <a:lnTo>
                    <a:pt x="3059201" y="2889129"/>
                  </a:lnTo>
                  <a:lnTo>
                    <a:pt x="0" y="2889129"/>
                  </a:lnTo>
                  <a:close/>
                </a:path>
              </a:pathLst>
            </a:custGeom>
            <a:solidFill>
              <a:srgbClr val="282828"/>
            </a:solidFill>
          </p:spPr>
        </p:sp>
        <p:sp>
          <p:nvSpPr>
            <p:cNvPr name="TextBox 4" id="4"/>
            <p:cNvSpPr txBox="true"/>
            <p:nvPr/>
          </p:nvSpPr>
          <p:spPr>
            <a:xfrm>
              <a:off x="0" y="-47625"/>
              <a:ext cx="3059201" cy="2936754"/>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5400000">
            <a:off x="6713907" y="4352825"/>
            <a:ext cx="11520040" cy="1298623"/>
          </a:xfrm>
          <a:custGeom>
            <a:avLst/>
            <a:gdLst/>
            <a:ahLst/>
            <a:cxnLst/>
            <a:rect r="r" b="b" t="t" l="l"/>
            <a:pathLst>
              <a:path h="1298623" w="11520040">
                <a:moveTo>
                  <a:pt x="0" y="0"/>
                </a:moveTo>
                <a:lnTo>
                  <a:pt x="11520040" y="0"/>
                </a:lnTo>
                <a:lnTo>
                  <a:pt x="11520040" y="1298622"/>
                </a:lnTo>
                <a:lnTo>
                  <a:pt x="0" y="1298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58411" y="3489805"/>
            <a:ext cx="11094783" cy="4305084"/>
          </a:xfrm>
          <a:custGeom>
            <a:avLst/>
            <a:gdLst/>
            <a:ahLst/>
            <a:cxnLst/>
            <a:rect r="r" b="b" t="t" l="l"/>
            <a:pathLst>
              <a:path h="4305084" w="11094783">
                <a:moveTo>
                  <a:pt x="0" y="0"/>
                </a:moveTo>
                <a:lnTo>
                  <a:pt x="11094783" y="0"/>
                </a:lnTo>
                <a:lnTo>
                  <a:pt x="11094783" y="4305084"/>
                </a:lnTo>
                <a:lnTo>
                  <a:pt x="0" y="4305084"/>
                </a:lnTo>
                <a:lnTo>
                  <a:pt x="0" y="0"/>
                </a:lnTo>
                <a:close/>
              </a:path>
            </a:pathLst>
          </a:custGeom>
          <a:blipFill>
            <a:blip r:embed="rId4"/>
            <a:stretch>
              <a:fillRect l="0" t="0" r="0" b="-35299"/>
            </a:stretch>
          </a:blipFill>
        </p:spPr>
      </p:sp>
      <p:sp>
        <p:nvSpPr>
          <p:cNvPr name="TextBox 7" id="7"/>
          <p:cNvSpPr txBox="true"/>
          <p:nvPr/>
        </p:nvSpPr>
        <p:spPr>
          <a:xfrm rot="0">
            <a:off x="26870" y="31750"/>
            <a:ext cx="7323602" cy="1898650"/>
          </a:xfrm>
          <a:prstGeom prst="rect">
            <a:avLst/>
          </a:prstGeom>
        </p:spPr>
        <p:txBody>
          <a:bodyPr anchor="t" rtlCol="false" tIns="0" lIns="0" bIns="0" rIns="0">
            <a:spAutoFit/>
          </a:bodyPr>
          <a:lstStyle/>
          <a:p>
            <a:pPr algn="l">
              <a:lnSpc>
                <a:spcPts val="7699"/>
              </a:lnSpc>
              <a:spcBef>
                <a:spcPct val="0"/>
              </a:spcBef>
            </a:pPr>
            <a:r>
              <a:rPr lang="en-US" sz="5499" spc="153">
                <a:solidFill>
                  <a:srgbClr val="000000"/>
                </a:solidFill>
                <a:latin typeface="League Spartan"/>
                <a:ea typeface="League Spartan"/>
                <a:cs typeface="League Spartan"/>
                <a:sym typeface="League Spartan"/>
              </a:rPr>
              <a:t>Explainability: LIME</a:t>
            </a:r>
          </a:p>
        </p:txBody>
      </p:sp>
      <p:sp>
        <p:nvSpPr>
          <p:cNvPr name="TextBox 8" id="8"/>
          <p:cNvSpPr txBox="true"/>
          <p:nvPr/>
        </p:nvSpPr>
        <p:spPr>
          <a:xfrm rot="0">
            <a:off x="11553194" y="294071"/>
            <a:ext cx="5706106" cy="406363"/>
          </a:xfrm>
          <a:prstGeom prst="rect">
            <a:avLst/>
          </a:prstGeom>
        </p:spPr>
        <p:txBody>
          <a:bodyPr anchor="t" rtlCol="false" tIns="0" lIns="0" bIns="0" rIns="0">
            <a:spAutoFit/>
          </a:bodyPr>
          <a:lstStyle/>
          <a:p>
            <a:pPr algn="r">
              <a:lnSpc>
                <a:spcPts val="3327"/>
              </a:lnSpc>
              <a:spcBef>
                <a:spcPct val="0"/>
              </a:spcBef>
            </a:pPr>
            <a:r>
              <a:rPr lang="en-US" sz="2376" spc="674">
                <a:solidFill>
                  <a:srgbClr val="FFFFFF"/>
                </a:solidFill>
                <a:latin typeface="Open Sans"/>
                <a:ea typeface="Open Sans"/>
                <a:cs typeface="Open Sans"/>
                <a:sym typeface="Open Sans"/>
              </a:rPr>
              <a:t>MAASTRICHT UNIVERISITY</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32</a:t>
            </a:r>
          </a:p>
        </p:txBody>
      </p:sp>
      <p:sp>
        <p:nvSpPr>
          <p:cNvPr name="TextBox 10" id="10"/>
          <p:cNvSpPr txBox="true"/>
          <p:nvPr/>
        </p:nvSpPr>
        <p:spPr>
          <a:xfrm rot="0">
            <a:off x="12947891" y="3442180"/>
            <a:ext cx="5254358" cy="1516821"/>
          </a:xfrm>
          <a:prstGeom prst="rect">
            <a:avLst/>
          </a:prstGeom>
        </p:spPr>
        <p:txBody>
          <a:bodyPr anchor="t" rtlCol="false" tIns="0" lIns="0" bIns="0" rIns="0">
            <a:spAutoFit/>
          </a:bodyPr>
          <a:lstStyle/>
          <a:p>
            <a:pPr algn="ctr">
              <a:lnSpc>
                <a:spcPts val="4070"/>
              </a:lnSpc>
            </a:pPr>
            <a:r>
              <a:rPr lang="en-US" sz="2907" b="true">
                <a:solidFill>
                  <a:srgbClr val="FFBD59"/>
                </a:solidFill>
                <a:latin typeface="Canva Sans Bold"/>
                <a:ea typeface="Canva Sans Bold"/>
                <a:cs typeface="Canva Sans Bold"/>
                <a:sym typeface="Canva Sans Bold"/>
              </a:rPr>
              <a:t>Orange </a:t>
            </a:r>
            <a:r>
              <a:rPr lang="en-US" sz="2907" b="true">
                <a:solidFill>
                  <a:srgbClr val="FFFFFF"/>
                </a:solidFill>
                <a:latin typeface="Canva Sans Bold"/>
                <a:ea typeface="Canva Sans Bold"/>
                <a:cs typeface="Canva Sans Bold"/>
                <a:sym typeface="Canva Sans Bold"/>
              </a:rPr>
              <a:t>highlighted words influence </a:t>
            </a:r>
            <a:r>
              <a:rPr lang="en-US" sz="2907" b="true">
                <a:solidFill>
                  <a:srgbClr val="FFBD59"/>
                </a:solidFill>
                <a:latin typeface="Canva Sans Bold"/>
                <a:ea typeface="Canva Sans Bold"/>
                <a:cs typeface="Canva Sans Bold"/>
                <a:sym typeface="Canva Sans Bold"/>
              </a:rPr>
              <a:t>positively </a:t>
            </a:r>
            <a:r>
              <a:rPr lang="en-US" sz="2907" b="true">
                <a:solidFill>
                  <a:srgbClr val="FFFFFF"/>
                </a:solidFill>
                <a:latin typeface="Canva Sans Bold"/>
                <a:ea typeface="Canva Sans Bold"/>
                <a:cs typeface="Canva Sans Bold"/>
                <a:sym typeface="Canva Sans Bold"/>
              </a:rPr>
              <a:t>the similarity score</a:t>
            </a:r>
          </a:p>
        </p:txBody>
      </p:sp>
      <p:sp>
        <p:nvSpPr>
          <p:cNvPr name="TextBox 11" id="11"/>
          <p:cNvSpPr txBox="true"/>
          <p:nvPr/>
        </p:nvSpPr>
        <p:spPr>
          <a:xfrm rot="0">
            <a:off x="13123239" y="6297748"/>
            <a:ext cx="5254358" cy="1516821"/>
          </a:xfrm>
          <a:prstGeom prst="rect">
            <a:avLst/>
          </a:prstGeom>
        </p:spPr>
        <p:txBody>
          <a:bodyPr anchor="t" rtlCol="false" tIns="0" lIns="0" bIns="0" rIns="0">
            <a:spAutoFit/>
          </a:bodyPr>
          <a:lstStyle/>
          <a:p>
            <a:pPr algn="ctr">
              <a:lnSpc>
                <a:spcPts val="4070"/>
              </a:lnSpc>
            </a:pPr>
            <a:r>
              <a:rPr lang="en-US" sz="2907" b="true">
                <a:solidFill>
                  <a:srgbClr val="00B7FF"/>
                </a:solidFill>
                <a:latin typeface="Canva Sans Bold"/>
                <a:ea typeface="Canva Sans Bold"/>
                <a:cs typeface="Canva Sans Bold"/>
                <a:sym typeface="Canva Sans Bold"/>
              </a:rPr>
              <a:t>Blue </a:t>
            </a:r>
            <a:r>
              <a:rPr lang="en-US" sz="2907" b="true">
                <a:solidFill>
                  <a:srgbClr val="FFFFFF"/>
                </a:solidFill>
                <a:latin typeface="Canva Sans Bold"/>
                <a:ea typeface="Canva Sans Bold"/>
                <a:cs typeface="Canva Sans Bold"/>
                <a:sym typeface="Canva Sans Bold"/>
              </a:rPr>
              <a:t>highlighted words influence </a:t>
            </a:r>
            <a:r>
              <a:rPr lang="en-US" sz="2907" b="true">
                <a:solidFill>
                  <a:srgbClr val="00B7FF"/>
                </a:solidFill>
                <a:latin typeface="Canva Sans Bold"/>
                <a:ea typeface="Canva Sans Bold"/>
                <a:cs typeface="Canva Sans Bold"/>
                <a:sym typeface="Canva Sans Bold"/>
              </a:rPr>
              <a:t>negatively </a:t>
            </a:r>
            <a:r>
              <a:rPr lang="en-US" sz="2907" b="true">
                <a:solidFill>
                  <a:srgbClr val="FFFFFF"/>
                </a:solidFill>
                <a:latin typeface="Canva Sans Bold"/>
                <a:ea typeface="Canva Sans Bold"/>
                <a:cs typeface="Canva Sans Bold"/>
                <a:sym typeface="Canva Sans Bold"/>
              </a:rPr>
              <a:t>the similarity score</a:t>
            </a:r>
          </a:p>
        </p:txBody>
      </p:sp>
      <p:sp>
        <p:nvSpPr>
          <p:cNvPr name="TextBox 12" id="12"/>
          <p:cNvSpPr txBox="true"/>
          <p:nvPr/>
        </p:nvSpPr>
        <p:spPr>
          <a:xfrm rot="0">
            <a:off x="8873384" y="2069633"/>
            <a:ext cx="3972221" cy="490222"/>
          </a:xfrm>
          <a:prstGeom prst="rect">
            <a:avLst/>
          </a:prstGeom>
        </p:spPr>
        <p:txBody>
          <a:bodyPr anchor="t" rtlCol="false" tIns="0" lIns="0" bIns="0" rIns="0">
            <a:spAutoFit/>
          </a:bodyPr>
          <a:lstStyle/>
          <a:p>
            <a:pPr algn="ctr">
              <a:lnSpc>
                <a:spcPts val="3411"/>
              </a:lnSpc>
            </a:pPr>
          </a:p>
        </p:txBody>
      </p:sp>
      <p:sp>
        <p:nvSpPr>
          <p:cNvPr name="TextBox 13" id="13"/>
          <p:cNvSpPr txBox="true"/>
          <p:nvPr/>
        </p:nvSpPr>
        <p:spPr>
          <a:xfrm rot="0">
            <a:off x="8873384" y="4930749"/>
            <a:ext cx="3972221" cy="490222"/>
          </a:xfrm>
          <a:prstGeom prst="rect">
            <a:avLst/>
          </a:prstGeom>
        </p:spPr>
        <p:txBody>
          <a:bodyPr anchor="t" rtlCol="false" tIns="0" lIns="0" bIns="0" rIns="0">
            <a:spAutoFit/>
          </a:bodyPr>
          <a:lstStyle/>
          <a:p>
            <a:pPr algn="ctr">
              <a:lnSpc>
                <a:spcPts val="3411"/>
              </a:lnSpc>
            </a:pPr>
          </a:p>
        </p:txBody>
      </p:sp>
      <p:sp>
        <p:nvSpPr>
          <p:cNvPr name="TextBox 14" id="14"/>
          <p:cNvSpPr txBox="true"/>
          <p:nvPr/>
        </p:nvSpPr>
        <p:spPr>
          <a:xfrm rot="0">
            <a:off x="8873384" y="7880614"/>
            <a:ext cx="3972221" cy="490222"/>
          </a:xfrm>
          <a:prstGeom prst="rect">
            <a:avLst/>
          </a:prstGeom>
        </p:spPr>
        <p:txBody>
          <a:bodyPr anchor="t" rtlCol="false" tIns="0" lIns="0" bIns="0" rIns="0">
            <a:spAutoFit/>
          </a:bodyPr>
          <a:lstStyle/>
          <a:p>
            <a:pPr algn="ctr">
              <a:lnSpc>
                <a:spcPts val="3411"/>
              </a:lnSpc>
            </a:pPr>
          </a:p>
        </p:txBody>
      </p:sp>
      <p:sp>
        <p:nvSpPr>
          <p:cNvPr name="TextBox 15" id="15"/>
          <p:cNvSpPr txBox="true"/>
          <p:nvPr/>
        </p:nvSpPr>
        <p:spPr>
          <a:xfrm rot="0">
            <a:off x="13513043" y="1195263"/>
            <a:ext cx="4020934" cy="1055689"/>
          </a:xfrm>
          <a:prstGeom prst="rect">
            <a:avLst/>
          </a:prstGeom>
        </p:spPr>
        <p:txBody>
          <a:bodyPr anchor="t" rtlCol="false" tIns="0" lIns="0" bIns="0" rIns="0">
            <a:spAutoFit/>
          </a:bodyPr>
          <a:lstStyle/>
          <a:p>
            <a:pPr algn="ctr">
              <a:lnSpc>
                <a:spcPts val="7387"/>
              </a:lnSpc>
            </a:pPr>
            <a:r>
              <a:rPr lang="en-US" sz="8208" spc="-287">
                <a:solidFill>
                  <a:srgbClr val="8C52FF"/>
                </a:solidFill>
                <a:latin typeface="Chromium One"/>
                <a:ea typeface="Chromium One"/>
                <a:cs typeface="Chromium One"/>
                <a:sym typeface="Chromium One"/>
              </a:rPr>
              <a:t>text</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28282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481028"/>
            <a:ext cx="2259280" cy="254682"/>
          </a:xfrm>
          <a:custGeom>
            <a:avLst/>
            <a:gdLst/>
            <a:ahLst/>
            <a:cxnLst/>
            <a:rect r="r" b="b" t="t" l="l"/>
            <a:pathLst>
              <a:path h="254682" w="2259280">
                <a:moveTo>
                  <a:pt x="0" y="0"/>
                </a:moveTo>
                <a:lnTo>
                  <a:pt x="2259280" y="0"/>
                </a:lnTo>
                <a:lnTo>
                  <a:pt x="2259280" y="254683"/>
                </a:lnTo>
                <a:lnTo>
                  <a:pt x="0" y="2546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878669" y="4495924"/>
            <a:ext cx="11520040" cy="1298623"/>
          </a:xfrm>
          <a:custGeom>
            <a:avLst/>
            <a:gdLst/>
            <a:ahLst/>
            <a:cxnLst/>
            <a:rect r="r" b="b" t="t" l="l"/>
            <a:pathLst>
              <a:path h="1298623" w="11520040">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847725"/>
            <a:ext cx="13012387" cy="1633229"/>
          </a:xfrm>
          <a:prstGeom prst="rect">
            <a:avLst/>
          </a:prstGeom>
        </p:spPr>
        <p:txBody>
          <a:bodyPr anchor="t" rtlCol="false" tIns="0" lIns="0" bIns="0" rIns="0">
            <a:spAutoFit/>
          </a:bodyPr>
          <a:lstStyle/>
          <a:p>
            <a:pPr algn="l" marL="0" indent="0" lvl="0">
              <a:lnSpc>
                <a:spcPts val="13404"/>
              </a:lnSpc>
              <a:spcBef>
                <a:spcPct val="0"/>
              </a:spcBef>
            </a:pPr>
            <a:r>
              <a:rPr lang="en-US" sz="9574" spc="268">
                <a:solidFill>
                  <a:srgbClr val="FFFFFF"/>
                </a:solidFill>
                <a:latin typeface="League Spartan"/>
                <a:ea typeface="League Spartan"/>
                <a:cs typeface="League Spartan"/>
                <a:sym typeface="League Spartan"/>
              </a:rPr>
              <a:t>SURVEY</a:t>
            </a:r>
            <a:r>
              <a:rPr lang="en-US" b="true" sz="9574" spc="268" strike="noStrike" u="none">
                <a:solidFill>
                  <a:srgbClr val="FFFFFF"/>
                </a:solidFill>
                <a:latin typeface="League Spartan"/>
                <a:ea typeface="League Spartan"/>
                <a:cs typeface="League Spartan"/>
                <a:sym typeface="League Spartan"/>
              </a:rPr>
              <a:t> DESIGN</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33</a:t>
            </a:r>
          </a:p>
        </p:txBody>
      </p:sp>
      <p:sp>
        <p:nvSpPr>
          <p:cNvPr name="TextBox 6" id="6"/>
          <p:cNvSpPr txBox="true"/>
          <p:nvPr/>
        </p:nvSpPr>
        <p:spPr>
          <a:xfrm rot="0">
            <a:off x="1114326" y="5508289"/>
            <a:ext cx="685205" cy="703961"/>
          </a:xfrm>
          <a:prstGeom prst="rect">
            <a:avLst/>
          </a:prstGeom>
        </p:spPr>
        <p:txBody>
          <a:bodyPr anchor="t" rtlCol="false" tIns="0" lIns="0" bIns="0" rIns="0">
            <a:spAutoFit/>
          </a:bodyPr>
          <a:lstStyle/>
          <a:p>
            <a:pPr algn="ctr">
              <a:lnSpc>
                <a:spcPts val="5824"/>
              </a:lnSpc>
            </a:pPr>
            <a:r>
              <a:rPr lang="en-US" sz="4160" b="true">
                <a:solidFill>
                  <a:srgbClr val="FFA4D8"/>
                </a:solidFill>
                <a:latin typeface="Canva Sans Bold"/>
                <a:ea typeface="Canva Sans Bold"/>
                <a:cs typeface="Canva Sans Bold"/>
                <a:sym typeface="Canva Sans Bold"/>
              </a:rPr>
              <a:t>66</a:t>
            </a:r>
          </a:p>
        </p:txBody>
      </p:sp>
      <p:sp>
        <p:nvSpPr>
          <p:cNvPr name="TextBox 7" id="7"/>
          <p:cNvSpPr txBox="true"/>
          <p:nvPr/>
        </p:nvSpPr>
        <p:spPr>
          <a:xfrm rot="0">
            <a:off x="1292572" y="6631212"/>
            <a:ext cx="328712" cy="703961"/>
          </a:xfrm>
          <a:prstGeom prst="rect">
            <a:avLst/>
          </a:prstGeom>
        </p:spPr>
        <p:txBody>
          <a:bodyPr anchor="t" rtlCol="false" tIns="0" lIns="0" bIns="0" rIns="0">
            <a:spAutoFit/>
          </a:bodyPr>
          <a:lstStyle/>
          <a:p>
            <a:pPr algn="ctr">
              <a:lnSpc>
                <a:spcPts val="5824"/>
              </a:lnSpc>
            </a:pPr>
            <a:r>
              <a:rPr lang="en-US" sz="4160" b="true">
                <a:solidFill>
                  <a:srgbClr val="FFA4D8"/>
                </a:solidFill>
                <a:latin typeface="Canva Sans Bold"/>
                <a:ea typeface="Canva Sans Bold"/>
                <a:cs typeface="Canva Sans Bold"/>
                <a:sym typeface="Canva Sans Bold"/>
              </a:rPr>
              <a:t>4</a:t>
            </a:r>
          </a:p>
        </p:txBody>
      </p:sp>
      <p:sp>
        <p:nvSpPr>
          <p:cNvPr name="TextBox 8" id="8"/>
          <p:cNvSpPr txBox="true"/>
          <p:nvPr/>
        </p:nvSpPr>
        <p:spPr>
          <a:xfrm rot="0">
            <a:off x="0" y="7754135"/>
            <a:ext cx="3771214" cy="703961"/>
          </a:xfrm>
          <a:prstGeom prst="rect">
            <a:avLst/>
          </a:prstGeom>
        </p:spPr>
        <p:txBody>
          <a:bodyPr anchor="t" rtlCol="false" tIns="0" lIns="0" bIns="0" rIns="0">
            <a:spAutoFit/>
          </a:bodyPr>
          <a:lstStyle/>
          <a:p>
            <a:pPr algn="ctr">
              <a:lnSpc>
                <a:spcPts val="5824"/>
              </a:lnSpc>
            </a:pPr>
            <a:r>
              <a:rPr lang="en-US" sz="4160" b="true">
                <a:solidFill>
                  <a:srgbClr val="FFA4D8"/>
                </a:solidFill>
                <a:latin typeface="Canva Sans Bold"/>
                <a:ea typeface="Canva Sans Bold"/>
                <a:cs typeface="Canva Sans Bold"/>
                <a:sym typeface="Canva Sans Bold"/>
              </a:rPr>
              <a:t>75% - 90%</a:t>
            </a:r>
          </a:p>
        </p:txBody>
      </p:sp>
      <p:sp>
        <p:nvSpPr>
          <p:cNvPr name="TextBox 9" id="9"/>
          <p:cNvSpPr txBox="true"/>
          <p:nvPr/>
        </p:nvSpPr>
        <p:spPr>
          <a:xfrm rot="0">
            <a:off x="3734115" y="5508289"/>
            <a:ext cx="2612529" cy="703961"/>
          </a:xfrm>
          <a:prstGeom prst="rect">
            <a:avLst/>
          </a:prstGeom>
        </p:spPr>
        <p:txBody>
          <a:bodyPr anchor="t" rtlCol="false" tIns="0" lIns="0" bIns="0" rIns="0">
            <a:spAutoFit/>
          </a:bodyPr>
          <a:lstStyle/>
          <a:p>
            <a:pPr algn="ctr">
              <a:lnSpc>
                <a:spcPts val="5824"/>
              </a:lnSpc>
            </a:pPr>
            <a:r>
              <a:rPr lang="en-US" sz="4160" b="true">
                <a:solidFill>
                  <a:srgbClr val="FFFFFF"/>
                </a:solidFill>
                <a:latin typeface="Canva Sans Bold"/>
                <a:ea typeface="Canva Sans Bold"/>
                <a:cs typeface="Canva Sans Bold"/>
                <a:sym typeface="Canva Sans Bold"/>
              </a:rPr>
              <a:t>Questions</a:t>
            </a:r>
          </a:p>
        </p:txBody>
      </p:sp>
      <p:sp>
        <p:nvSpPr>
          <p:cNvPr name="TextBox 10" id="10"/>
          <p:cNvSpPr txBox="true"/>
          <p:nvPr/>
        </p:nvSpPr>
        <p:spPr>
          <a:xfrm rot="0">
            <a:off x="3734115" y="6731819"/>
            <a:ext cx="5559227" cy="703961"/>
          </a:xfrm>
          <a:prstGeom prst="rect">
            <a:avLst/>
          </a:prstGeom>
        </p:spPr>
        <p:txBody>
          <a:bodyPr anchor="t" rtlCol="false" tIns="0" lIns="0" bIns="0" rIns="0">
            <a:spAutoFit/>
          </a:bodyPr>
          <a:lstStyle/>
          <a:p>
            <a:pPr algn="ctr">
              <a:lnSpc>
                <a:spcPts val="5824"/>
              </a:lnSpc>
            </a:pPr>
            <a:r>
              <a:rPr lang="en-US" sz="4160" b="true">
                <a:solidFill>
                  <a:srgbClr val="FFFFFF"/>
                </a:solidFill>
                <a:latin typeface="Canva Sans Bold"/>
                <a:ea typeface="Canva Sans Bold"/>
                <a:cs typeface="Canva Sans Bold"/>
                <a:sym typeface="Canva Sans Bold"/>
              </a:rPr>
              <a:t>Randomized Sections</a:t>
            </a:r>
          </a:p>
        </p:txBody>
      </p:sp>
      <p:sp>
        <p:nvSpPr>
          <p:cNvPr name="TextBox 11" id="11"/>
          <p:cNvSpPr txBox="true"/>
          <p:nvPr/>
        </p:nvSpPr>
        <p:spPr>
          <a:xfrm rot="0">
            <a:off x="3772545" y="7828501"/>
            <a:ext cx="4204891" cy="703961"/>
          </a:xfrm>
          <a:prstGeom prst="rect">
            <a:avLst/>
          </a:prstGeom>
        </p:spPr>
        <p:txBody>
          <a:bodyPr anchor="t" rtlCol="false" tIns="0" lIns="0" bIns="0" rIns="0">
            <a:spAutoFit/>
          </a:bodyPr>
          <a:lstStyle/>
          <a:p>
            <a:pPr algn="ctr">
              <a:lnSpc>
                <a:spcPts val="5824"/>
              </a:lnSpc>
            </a:pPr>
            <a:r>
              <a:rPr lang="en-US" sz="4160" b="true">
                <a:solidFill>
                  <a:srgbClr val="FFFFFF"/>
                </a:solidFill>
                <a:latin typeface="Canva Sans Bold"/>
                <a:ea typeface="Canva Sans Bold"/>
                <a:cs typeface="Canva Sans Bold"/>
                <a:sym typeface="Canva Sans Bold"/>
              </a:rPr>
              <a:t>Similarity Range</a:t>
            </a:r>
          </a:p>
        </p:txBody>
      </p:sp>
      <p:sp>
        <p:nvSpPr>
          <p:cNvPr name="Freeform 12" id="12"/>
          <p:cNvSpPr/>
          <p:nvPr/>
        </p:nvSpPr>
        <p:spPr>
          <a:xfrm flipH="false" flipV="false" rot="0">
            <a:off x="12361710" y="4215962"/>
            <a:ext cx="2663398" cy="4114800"/>
          </a:xfrm>
          <a:custGeom>
            <a:avLst/>
            <a:gdLst/>
            <a:ahLst/>
            <a:cxnLst/>
            <a:rect r="r" b="b" t="t" l="l"/>
            <a:pathLst>
              <a:path h="4114800" w="2663398">
                <a:moveTo>
                  <a:pt x="0" y="0"/>
                </a:moveTo>
                <a:lnTo>
                  <a:pt x="2663398" y="0"/>
                </a:lnTo>
                <a:lnTo>
                  <a:pt x="266339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028700" y="3444981"/>
            <a:ext cx="5808616" cy="770981"/>
          </a:xfrm>
          <a:prstGeom prst="rect">
            <a:avLst/>
          </a:prstGeom>
        </p:spPr>
        <p:txBody>
          <a:bodyPr anchor="t" rtlCol="false" tIns="0" lIns="0" bIns="0" rIns="0">
            <a:spAutoFit/>
          </a:bodyPr>
          <a:lstStyle/>
          <a:p>
            <a:pPr algn="l">
              <a:lnSpc>
                <a:spcPts val="6329"/>
              </a:lnSpc>
              <a:spcBef>
                <a:spcPct val="0"/>
              </a:spcBef>
            </a:pPr>
            <a:r>
              <a:rPr lang="en-US" b="true" sz="4521">
                <a:solidFill>
                  <a:srgbClr val="FFA4D8"/>
                </a:solidFill>
                <a:latin typeface="Open Sans Bold"/>
                <a:ea typeface="Open Sans Bold"/>
                <a:cs typeface="Open Sans Bold"/>
                <a:sym typeface="Open Sans Bold"/>
              </a:rPr>
              <a:t>Methodology</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28282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481028"/>
            <a:ext cx="2259280" cy="254682"/>
          </a:xfrm>
          <a:custGeom>
            <a:avLst/>
            <a:gdLst/>
            <a:ahLst/>
            <a:cxnLst/>
            <a:rect r="r" b="b" t="t" l="l"/>
            <a:pathLst>
              <a:path h="254682" w="2259280">
                <a:moveTo>
                  <a:pt x="0" y="0"/>
                </a:moveTo>
                <a:lnTo>
                  <a:pt x="2259280" y="0"/>
                </a:lnTo>
                <a:lnTo>
                  <a:pt x="2259280" y="254683"/>
                </a:lnTo>
                <a:lnTo>
                  <a:pt x="0" y="2546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878669" y="4495924"/>
            <a:ext cx="11520040" cy="1298623"/>
          </a:xfrm>
          <a:custGeom>
            <a:avLst/>
            <a:gdLst/>
            <a:ahLst/>
            <a:cxnLst/>
            <a:rect r="r" b="b" t="t" l="l"/>
            <a:pathLst>
              <a:path h="1298623" w="11520040">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847725"/>
            <a:ext cx="13012387" cy="1633229"/>
          </a:xfrm>
          <a:prstGeom prst="rect">
            <a:avLst/>
          </a:prstGeom>
        </p:spPr>
        <p:txBody>
          <a:bodyPr anchor="t" rtlCol="false" tIns="0" lIns="0" bIns="0" rIns="0">
            <a:spAutoFit/>
          </a:bodyPr>
          <a:lstStyle/>
          <a:p>
            <a:pPr algn="l" marL="0" indent="0" lvl="0">
              <a:lnSpc>
                <a:spcPts val="13404"/>
              </a:lnSpc>
              <a:spcBef>
                <a:spcPct val="0"/>
              </a:spcBef>
            </a:pPr>
            <a:r>
              <a:rPr lang="en-US" sz="9574" spc="268">
                <a:solidFill>
                  <a:srgbClr val="FFFFFF"/>
                </a:solidFill>
                <a:latin typeface="League Spartan"/>
                <a:ea typeface="League Spartan"/>
                <a:cs typeface="League Spartan"/>
                <a:sym typeface="League Spartan"/>
              </a:rPr>
              <a:t>SURVEY</a:t>
            </a:r>
            <a:r>
              <a:rPr lang="en-US" b="true" sz="9574" spc="268" strike="noStrike" u="none">
                <a:solidFill>
                  <a:srgbClr val="FFFFFF"/>
                </a:solidFill>
                <a:latin typeface="League Spartan"/>
                <a:ea typeface="League Spartan"/>
                <a:cs typeface="League Spartan"/>
                <a:sym typeface="League Spartan"/>
              </a:rPr>
              <a:t> DESIGN</a:t>
            </a:r>
          </a:p>
        </p:txBody>
      </p:sp>
      <p:sp>
        <p:nvSpPr>
          <p:cNvPr name="TextBox 5" id="5"/>
          <p:cNvSpPr txBox="true"/>
          <p:nvPr/>
        </p:nvSpPr>
        <p:spPr>
          <a:xfrm rot="0">
            <a:off x="1028700" y="3444981"/>
            <a:ext cx="5808616" cy="770981"/>
          </a:xfrm>
          <a:prstGeom prst="rect">
            <a:avLst/>
          </a:prstGeom>
        </p:spPr>
        <p:txBody>
          <a:bodyPr anchor="t" rtlCol="false" tIns="0" lIns="0" bIns="0" rIns="0">
            <a:spAutoFit/>
          </a:bodyPr>
          <a:lstStyle/>
          <a:p>
            <a:pPr algn="l">
              <a:lnSpc>
                <a:spcPts val="6329"/>
              </a:lnSpc>
              <a:spcBef>
                <a:spcPct val="0"/>
              </a:spcBef>
            </a:pPr>
            <a:r>
              <a:rPr lang="en-US" b="true" sz="4521">
                <a:solidFill>
                  <a:srgbClr val="7EDBFF"/>
                </a:solidFill>
                <a:latin typeface="Open Sans Bold"/>
                <a:ea typeface="Open Sans Bold"/>
                <a:cs typeface="Open Sans Bold"/>
                <a:sym typeface="Open Sans Bold"/>
              </a:rPr>
              <a:t>Quantitative Survey</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34</a:t>
            </a:r>
          </a:p>
        </p:txBody>
      </p:sp>
      <p:sp>
        <p:nvSpPr>
          <p:cNvPr name="TextBox 7" id="7"/>
          <p:cNvSpPr txBox="true"/>
          <p:nvPr/>
        </p:nvSpPr>
        <p:spPr>
          <a:xfrm rot="0">
            <a:off x="1028700" y="5374779"/>
            <a:ext cx="5299472" cy="703884"/>
          </a:xfrm>
          <a:prstGeom prst="rect">
            <a:avLst/>
          </a:prstGeom>
        </p:spPr>
        <p:txBody>
          <a:bodyPr anchor="t" rtlCol="false" tIns="0" lIns="0" bIns="0" rIns="0">
            <a:spAutoFit/>
          </a:bodyPr>
          <a:lstStyle/>
          <a:p>
            <a:pPr algn="ctr">
              <a:lnSpc>
                <a:spcPts val="5828"/>
              </a:lnSpc>
            </a:pPr>
            <a:r>
              <a:rPr lang="en-US" sz="4163" b="true">
                <a:solidFill>
                  <a:srgbClr val="7EDBFF"/>
                </a:solidFill>
                <a:latin typeface="Canva Sans Bold"/>
                <a:ea typeface="Canva Sans Bold"/>
                <a:cs typeface="Canva Sans Bold"/>
                <a:sym typeface="Canva Sans Bold"/>
              </a:rPr>
              <a:t>Clarity </a:t>
            </a:r>
            <a:r>
              <a:rPr lang="en-US" sz="4163" b="true">
                <a:solidFill>
                  <a:srgbClr val="FFFFFF"/>
                </a:solidFill>
                <a:latin typeface="Canva Sans Bold"/>
                <a:ea typeface="Canva Sans Bold"/>
                <a:cs typeface="Canva Sans Bold"/>
                <a:sym typeface="Canva Sans Bold"/>
              </a:rPr>
              <a:t>of Explantion</a:t>
            </a:r>
          </a:p>
        </p:txBody>
      </p:sp>
      <p:sp>
        <p:nvSpPr>
          <p:cNvPr name="TextBox 8" id="8"/>
          <p:cNvSpPr txBox="true"/>
          <p:nvPr/>
        </p:nvSpPr>
        <p:spPr>
          <a:xfrm rot="0">
            <a:off x="1065600" y="6541190"/>
            <a:ext cx="6659166" cy="703884"/>
          </a:xfrm>
          <a:prstGeom prst="rect">
            <a:avLst/>
          </a:prstGeom>
        </p:spPr>
        <p:txBody>
          <a:bodyPr anchor="t" rtlCol="false" tIns="0" lIns="0" bIns="0" rIns="0">
            <a:spAutoFit/>
          </a:bodyPr>
          <a:lstStyle/>
          <a:p>
            <a:pPr algn="ctr">
              <a:lnSpc>
                <a:spcPts val="5828"/>
              </a:lnSpc>
            </a:pPr>
            <a:r>
              <a:rPr lang="en-US" sz="4163" b="true">
                <a:solidFill>
                  <a:srgbClr val="7EDBFF"/>
                </a:solidFill>
                <a:latin typeface="Canva Sans Bold"/>
                <a:ea typeface="Canva Sans Bold"/>
                <a:cs typeface="Canva Sans Bold"/>
                <a:sym typeface="Canva Sans Bold"/>
              </a:rPr>
              <a:t>Helpfulness </a:t>
            </a:r>
            <a:r>
              <a:rPr lang="en-US" sz="4163" b="true">
                <a:solidFill>
                  <a:srgbClr val="FFFFFF"/>
                </a:solidFill>
                <a:latin typeface="Canva Sans Bold"/>
                <a:ea typeface="Canva Sans Bold"/>
                <a:cs typeface="Canva Sans Bold"/>
                <a:sym typeface="Canva Sans Bold"/>
              </a:rPr>
              <a:t>of Explantion</a:t>
            </a:r>
          </a:p>
        </p:txBody>
      </p:sp>
      <p:sp>
        <p:nvSpPr>
          <p:cNvPr name="TextBox 9" id="9"/>
          <p:cNvSpPr txBox="true"/>
          <p:nvPr/>
        </p:nvSpPr>
        <p:spPr>
          <a:xfrm rot="0">
            <a:off x="1065600" y="7717126"/>
            <a:ext cx="7563751" cy="613636"/>
          </a:xfrm>
          <a:prstGeom prst="rect">
            <a:avLst/>
          </a:prstGeom>
        </p:spPr>
        <p:txBody>
          <a:bodyPr anchor="t" rtlCol="false" tIns="0" lIns="0" bIns="0" rIns="0">
            <a:spAutoFit/>
          </a:bodyPr>
          <a:lstStyle/>
          <a:p>
            <a:pPr algn="ctr">
              <a:lnSpc>
                <a:spcPts val="5078"/>
              </a:lnSpc>
            </a:pPr>
            <a:r>
              <a:rPr lang="en-US" sz="3627" b="true">
                <a:solidFill>
                  <a:srgbClr val="7EDBFF"/>
                </a:solidFill>
                <a:latin typeface="Canva Sans Bold"/>
                <a:ea typeface="Canva Sans Bold"/>
                <a:cs typeface="Canva Sans Bold"/>
                <a:sym typeface="Canva Sans Bold"/>
              </a:rPr>
              <a:t>Confidence </a:t>
            </a:r>
            <a:r>
              <a:rPr lang="en-US" sz="3627" b="true">
                <a:solidFill>
                  <a:srgbClr val="FFFFFF"/>
                </a:solidFill>
                <a:latin typeface="Canva Sans Bold"/>
                <a:ea typeface="Canva Sans Bold"/>
                <a:cs typeface="Canva Sans Bold"/>
                <a:sym typeface="Canva Sans Bold"/>
              </a:rPr>
              <a:t>in the similarity score</a:t>
            </a:r>
          </a:p>
        </p:txBody>
      </p:sp>
      <p:sp>
        <p:nvSpPr>
          <p:cNvPr name="Freeform 10" id="10"/>
          <p:cNvSpPr/>
          <p:nvPr/>
        </p:nvSpPr>
        <p:spPr>
          <a:xfrm flipH="false" flipV="false" rot="0">
            <a:off x="12361710" y="4215962"/>
            <a:ext cx="2663398" cy="4114800"/>
          </a:xfrm>
          <a:custGeom>
            <a:avLst/>
            <a:gdLst/>
            <a:ahLst/>
            <a:cxnLst/>
            <a:rect r="r" b="b" t="t" l="l"/>
            <a:pathLst>
              <a:path h="4114800" w="2663398">
                <a:moveTo>
                  <a:pt x="0" y="0"/>
                </a:moveTo>
                <a:lnTo>
                  <a:pt x="2663398" y="0"/>
                </a:lnTo>
                <a:lnTo>
                  <a:pt x="266339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282828"/>
        </a:solidFill>
      </p:bgPr>
    </p:bg>
    <p:spTree>
      <p:nvGrpSpPr>
        <p:cNvPr id="1" name=""/>
        <p:cNvGrpSpPr/>
        <p:nvPr/>
      </p:nvGrpSpPr>
      <p:grpSpPr>
        <a:xfrm>
          <a:off x="0" y="0"/>
          <a:ext cx="0" cy="0"/>
          <a:chOff x="0" y="0"/>
          <a:chExt cx="0" cy="0"/>
        </a:xfrm>
      </p:grpSpPr>
      <p:sp>
        <p:nvSpPr>
          <p:cNvPr name="TextBox 2" id="2"/>
          <p:cNvSpPr txBox="true"/>
          <p:nvPr/>
        </p:nvSpPr>
        <p:spPr>
          <a:xfrm rot="0">
            <a:off x="1028700" y="1704982"/>
            <a:ext cx="12892189" cy="3328828"/>
          </a:xfrm>
          <a:prstGeom prst="rect">
            <a:avLst/>
          </a:prstGeom>
        </p:spPr>
        <p:txBody>
          <a:bodyPr anchor="t" rtlCol="false" tIns="0" lIns="0" bIns="0" rIns="0">
            <a:spAutoFit/>
          </a:bodyPr>
          <a:lstStyle/>
          <a:p>
            <a:pPr algn="l" marL="0" indent="0" lvl="0">
              <a:lnSpc>
                <a:spcPts val="13404"/>
              </a:lnSpc>
              <a:spcBef>
                <a:spcPct val="0"/>
              </a:spcBef>
            </a:pPr>
            <a:r>
              <a:rPr lang="en-US" b="true" sz="9574" spc="268" strike="noStrike" u="none">
                <a:solidFill>
                  <a:srgbClr val="FFFFFF"/>
                </a:solidFill>
                <a:latin typeface="League Spartan"/>
                <a:ea typeface="League Spartan"/>
                <a:cs typeface="League Spartan"/>
                <a:sym typeface="League Spartan"/>
              </a:rPr>
              <a:t>DATA COLLECTION &amp; ANALYSIS</a:t>
            </a:r>
          </a:p>
        </p:txBody>
      </p:sp>
      <p:sp>
        <p:nvSpPr>
          <p:cNvPr name="TextBox 3" id="3"/>
          <p:cNvSpPr txBox="true"/>
          <p:nvPr/>
        </p:nvSpPr>
        <p:spPr>
          <a:xfrm rot="0">
            <a:off x="1028700" y="7460122"/>
            <a:ext cx="7096886" cy="941070"/>
          </a:xfrm>
          <a:prstGeom prst="rect">
            <a:avLst/>
          </a:prstGeom>
        </p:spPr>
        <p:txBody>
          <a:bodyPr anchor="t" rtlCol="false" tIns="0" lIns="0" bIns="0" rIns="0">
            <a:spAutoFit/>
          </a:bodyPr>
          <a:lstStyle/>
          <a:p>
            <a:pPr algn="l">
              <a:lnSpc>
                <a:spcPts val="3780"/>
              </a:lnSpc>
              <a:spcBef>
                <a:spcPct val="0"/>
              </a:spcBef>
            </a:pPr>
            <a:r>
              <a:rPr lang="en-US" sz="2700">
                <a:solidFill>
                  <a:srgbClr val="FFFFFF"/>
                </a:solidFill>
                <a:latin typeface="Open Sans"/>
                <a:ea typeface="Open Sans"/>
                <a:cs typeface="Open Sans"/>
                <a:sym typeface="Open Sans"/>
              </a:rPr>
              <a:t>Online survey of 18 domain experts in Fashion Industry</a:t>
            </a:r>
          </a:p>
        </p:txBody>
      </p:sp>
      <p:sp>
        <p:nvSpPr>
          <p:cNvPr name="TextBox 4" id="4"/>
          <p:cNvSpPr txBox="true"/>
          <p:nvPr/>
        </p:nvSpPr>
        <p:spPr>
          <a:xfrm rot="0">
            <a:off x="1028700" y="6871301"/>
            <a:ext cx="6177601" cy="580390"/>
          </a:xfrm>
          <a:prstGeom prst="rect">
            <a:avLst/>
          </a:prstGeom>
        </p:spPr>
        <p:txBody>
          <a:bodyPr anchor="t" rtlCol="false" tIns="0" lIns="0" bIns="0" rIns="0">
            <a:spAutoFit/>
          </a:bodyPr>
          <a:lstStyle/>
          <a:p>
            <a:pPr algn="l">
              <a:lnSpc>
                <a:spcPts val="4759"/>
              </a:lnSpc>
              <a:spcBef>
                <a:spcPct val="0"/>
              </a:spcBef>
            </a:pPr>
            <a:r>
              <a:rPr lang="en-US" b="true" sz="3399">
                <a:solidFill>
                  <a:srgbClr val="FFA4D8"/>
                </a:solidFill>
                <a:latin typeface="Open Sans Bold"/>
                <a:ea typeface="Open Sans Bold"/>
                <a:cs typeface="Open Sans Bold"/>
                <a:sym typeface="Open Sans Bold"/>
              </a:rPr>
              <a:t>Data Collection</a:t>
            </a:r>
          </a:p>
        </p:txBody>
      </p:sp>
      <p:sp>
        <p:nvSpPr>
          <p:cNvPr name="TextBox 5" id="5"/>
          <p:cNvSpPr txBox="true"/>
          <p:nvPr/>
        </p:nvSpPr>
        <p:spPr>
          <a:xfrm rot="0">
            <a:off x="9144000" y="7460122"/>
            <a:ext cx="6635995" cy="464820"/>
          </a:xfrm>
          <a:prstGeom prst="rect">
            <a:avLst/>
          </a:prstGeom>
        </p:spPr>
        <p:txBody>
          <a:bodyPr anchor="t" rtlCol="false" tIns="0" lIns="0" bIns="0" rIns="0">
            <a:spAutoFit/>
          </a:bodyPr>
          <a:lstStyle/>
          <a:p>
            <a:pPr algn="l">
              <a:lnSpc>
                <a:spcPts val="3780"/>
              </a:lnSpc>
              <a:spcBef>
                <a:spcPct val="0"/>
              </a:spcBef>
            </a:pPr>
            <a:r>
              <a:rPr lang="en-US" sz="2700">
                <a:solidFill>
                  <a:srgbClr val="FFFFFF"/>
                </a:solidFill>
                <a:latin typeface="Open Sans"/>
                <a:ea typeface="Open Sans"/>
                <a:cs typeface="Open Sans"/>
                <a:sym typeface="Open Sans"/>
              </a:rPr>
              <a:t>Comparative Evaluation</a:t>
            </a:r>
          </a:p>
        </p:txBody>
      </p:sp>
      <p:sp>
        <p:nvSpPr>
          <p:cNvPr name="TextBox 6" id="6"/>
          <p:cNvSpPr txBox="true"/>
          <p:nvPr/>
        </p:nvSpPr>
        <p:spPr>
          <a:xfrm rot="0">
            <a:off x="9144000" y="6871301"/>
            <a:ext cx="6177601" cy="580390"/>
          </a:xfrm>
          <a:prstGeom prst="rect">
            <a:avLst/>
          </a:prstGeom>
        </p:spPr>
        <p:txBody>
          <a:bodyPr anchor="t" rtlCol="false" tIns="0" lIns="0" bIns="0" rIns="0">
            <a:spAutoFit/>
          </a:bodyPr>
          <a:lstStyle/>
          <a:p>
            <a:pPr algn="l">
              <a:lnSpc>
                <a:spcPts val="4759"/>
              </a:lnSpc>
              <a:spcBef>
                <a:spcPct val="0"/>
              </a:spcBef>
            </a:pPr>
            <a:r>
              <a:rPr lang="en-US" b="true" sz="3399">
                <a:solidFill>
                  <a:srgbClr val="7EDBFF"/>
                </a:solidFill>
                <a:latin typeface="Open Sans Bold"/>
                <a:ea typeface="Open Sans Bold"/>
                <a:cs typeface="Open Sans Bold"/>
                <a:sym typeface="Open Sans Bold"/>
              </a:rPr>
              <a:t>Data Analysis</a:t>
            </a:r>
          </a:p>
        </p:txBody>
      </p:sp>
      <p:sp>
        <p:nvSpPr>
          <p:cNvPr name="Freeform 7" id="7"/>
          <p:cNvSpPr/>
          <p:nvPr/>
        </p:nvSpPr>
        <p:spPr>
          <a:xfrm flipH="false" flipV="false" rot="-5400000">
            <a:off x="11878669" y="4495924"/>
            <a:ext cx="11520040" cy="1298623"/>
          </a:xfrm>
          <a:custGeom>
            <a:avLst/>
            <a:gdLst/>
            <a:ahLst/>
            <a:cxnLst/>
            <a:rect r="r" b="b" t="t" l="l"/>
            <a:pathLst>
              <a:path h="1298623" w="11520040">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28700" y="5274026"/>
            <a:ext cx="2259280" cy="254682"/>
          </a:xfrm>
          <a:custGeom>
            <a:avLst/>
            <a:gdLst/>
            <a:ahLst/>
            <a:cxnLst/>
            <a:rect r="r" b="b" t="t" l="l"/>
            <a:pathLst>
              <a:path h="254682" w="2259280">
                <a:moveTo>
                  <a:pt x="0" y="0"/>
                </a:moveTo>
                <a:lnTo>
                  <a:pt x="2259280" y="0"/>
                </a:lnTo>
                <a:lnTo>
                  <a:pt x="2259280" y="254683"/>
                </a:lnTo>
                <a:lnTo>
                  <a:pt x="0" y="2546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35</a:t>
            </a:r>
          </a:p>
        </p:txBody>
      </p:sp>
      <p:sp>
        <p:nvSpPr>
          <p:cNvPr name="TextBox 10" id="10"/>
          <p:cNvSpPr txBox="true"/>
          <p:nvPr/>
        </p:nvSpPr>
        <p:spPr>
          <a:xfrm rot="0">
            <a:off x="9144000" y="8240851"/>
            <a:ext cx="6635995" cy="464820"/>
          </a:xfrm>
          <a:prstGeom prst="rect">
            <a:avLst/>
          </a:prstGeom>
        </p:spPr>
        <p:txBody>
          <a:bodyPr anchor="t" rtlCol="false" tIns="0" lIns="0" bIns="0" rIns="0">
            <a:spAutoFit/>
          </a:bodyPr>
          <a:lstStyle/>
          <a:p>
            <a:pPr algn="l">
              <a:lnSpc>
                <a:spcPts val="3780"/>
              </a:lnSpc>
              <a:spcBef>
                <a:spcPct val="0"/>
              </a:spcBef>
            </a:pPr>
            <a:r>
              <a:rPr lang="en-US" sz="2700">
                <a:solidFill>
                  <a:srgbClr val="FFFFFF"/>
                </a:solidFill>
                <a:latin typeface="Open Sans"/>
                <a:ea typeface="Open Sans"/>
                <a:cs typeface="Open Sans"/>
                <a:sym typeface="Open Sans"/>
              </a:rPr>
              <a:t>Analysis of Multimodal Explanations</a:t>
            </a:r>
          </a:p>
        </p:txBody>
      </p:sp>
      <p:pic>
        <p:nvPicPr>
          <p:cNvPr name="Picture 11" id="11"/>
          <p:cNvPicPr>
            <a:picLocks noChangeAspect="true"/>
          </p:cNvPicPr>
          <p:nvPr/>
        </p:nvPicPr>
        <p:blipFill>
          <a:blip r:embed="rId4"/>
          <a:stretch>
            <a:fillRect/>
          </a:stretch>
        </p:blipFill>
        <p:spPr>
          <a:xfrm rot="0">
            <a:off x="711186" y="8321802"/>
            <a:ext cx="3810174" cy="2147003"/>
          </a:xfrm>
          <a:prstGeom prst="rect">
            <a:avLst/>
          </a:prstGeom>
        </p:spPr>
      </p:pic>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282828"/>
        </a:solidFill>
      </p:bgPr>
    </p:bg>
    <p:spTree>
      <p:nvGrpSpPr>
        <p:cNvPr id="1" name=""/>
        <p:cNvGrpSpPr/>
        <p:nvPr/>
      </p:nvGrpSpPr>
      <p:grpSpPr>
        <a:xfrm>
          <a:off x="0" y="0"/>
          <a:ext cx="0" cy="0"/>
          <a:chOff x="0" y="0"/>
          <a:chExt cx="0" cy="0"/>
        </a:xfrm>
      </p:grpSpPr>
      <p:sp>
        <p:nvSpPr>
          <p:cNvPr name="Freeform 2" id="2"/>
          <p:cNvSpPr/>
          <p:nvPr/>
        </p:nvSpPr>
        <p:spPr>
          <a:xfrm flipH="false" flipV="false" rot="0">
            <a:off x="2179828" y="2684539"/>
            <a:ext cx="3429181" cy="386562"/>
          </a:xfrm>
          <a:custGeom>
            <a:avLst/>
            <a:gdLst/>
            <a:ahLst/>
            <a:cxnLst/>
            <a:rect r="r" b="b" t="t" l="l"/>
            <a:pathLst>
              <a:path h="386562" w="3429181">
                <a:moveTo>
                  <a:pt x="0" y="0"/>
                </a:moveTo>
                <a:lnTo>
                  <a:pt x="3429182" y="0"/>
                </a:lnTo>
                <a:lnTo>
                  <a:pt x="3429182" y="386562"/>
                </a:lnTo>
                <a:lnTo>
                  <a:pt x="0" y="3865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79828" y="847725"/>
            <a:ext cx="11126128" cy="1633229"/>
          </a:xfrm>
          <a:prstGeom prst="rect">
            <a:avLst/>
          </a:prstGeom>
        </p:spPr>
        <p:txBody>
          <a:bodyPr anchor="t" rtlCol="false" tIns="0" lIns="0" bIns="0" rIns="0">
            <a:spAutoFit/>
          </a:bodyPr>
          <a:lstStyle/>
          <a:p>
            <a:pPr algn="l" marL="0" indent="0" lvl="0">
              <a:lnSpc>
                <a:spcPts val="13404"/>
              </a:lnSpc>
              <a:spcBef>
                <a:spcPct val="0"/>
              </a:spcBef>
            </a:pPr>
            <a:r>
              <a:rPr lang="en-US" sz="9574" spc="268">
                <a:solidFill>
                  <a:srgbClr val="FFFFFF"/>
                </a:solidFill>
                <a:latin typeface="League Spartan"/>
                <a:ea typeface="League Spartan"/>
                <a:cs typeface="League Spartan"/>
                <a:sym typeface="League Spartan"/>
              </a:rPr>
              <a:t>DEMOGRAPHICS</a:t>
            </a:r>
          </a:p>
        </p:txBody>
      </p:sp>
      <p:sp>
        <p:nvSpPr>
          <p:cNvPr name="Freeform 4" id="4"/>
          <p:cNvSpPr/>
          <p:nvPr/>
        </p:nvSpPr>
        <p:spPr>
          <a:xfrm flipH="false" flipV="false" rot="-5400000">
            <a:off x="-5110709" y="4495924"/>
            <a:ext cx="11520040" cy="1298623"/>
          </a:xfrm>
          <a:custGeom>
            <a:avLst/>
            <a:gdLst/>
            <a:ahLst/>
            <a:cxnLst/>
            <a:rect r="r" b="b" t="t" l="l"/>
            <a:pathLst>
              <a:path h="1298623" w="11520040">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36</a:t>
            </a:r>
          </a:p>
        </p:txBody>
      </p:sp>
      <p:sp>
        <p:nvSpPr>
          <p:cNvPr name="TextBox 6" id="6"/>
          <p:cNvSpPr txBox="true"/>
          <p:nvPr/>
        </p:nvSpPr>
        <p:spPr>
          <a:xfrm rot="0">
            <a:off x="2102898" y="4381181"/>
            <a:ext cx="7088617" cy="764055"/>
          </a:xfrm>
          <a:prstGeom prst="rect">
            <a:avLst/>
          </a:prstGeom>
        </p:spPr>
        <p:txBody>
          <a:bodyPr anchor="t" rtlCol="false" tIns="0" lIns="0" bIns="0" rIns="0">
            <a:spAutoFit/>
          </a:bodyPr>
          <a:lstStyle/>
          <a:p>
            <a:pPr algn="ctr">
              <a:lnSpc>
                <a:spcPts val="6148"/>
              </a:lnSpc>
            </a:pPr>
            <a:r>
              <a:rPr lang="en-US" sz="4391" b="true">
                <a:solidFill>
                  <a:srgbClr val="FFFFFF"/>
                </a:solidFill>
                <a:latin typeface="Canva Sans Bold"/>
                <a:ea typeface="Canva Sans Bold"/>
                <a:cs typeface="Canva Sans Bold"/>
                <a:sym typeface="Canva Sans Bold"/>
              </a:rPr>
              <a:t>Primary Area of Expertise:</a:t>
            </a:r>
          </a:p>
        </p:txBody>
      </p:sp>
      <p:sp>
        <p:nvSpPr>
          <p:cNvPr name="TextBox 7" id="7"/>
          <p:cNvSpPr txBox="true"/>
          <p:nvPr/>
        </p:nvSpPr>
        <p:spPr>
          <a:xfrm rot="0">
            <a:off x="2102898" y="5768083"/>
            <a:ext cx="493516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Product Developers</a:t>
            </a:r>
          </a:p>
        </p:txBody>
      </p:sp>
      <p:sp>
        <p:nvSpPr>
          <p:cNvPr name="TextBox 8" id="8"/>
          <p:cNvSpPr txBox="true"/>
          <p:nvPr/>
        </p:nvSpPr>
        <p:spPr>
          <a:xfrm rot="0">
            <a:off x="1912939" y="6621378"/>
            <a:ext cx="493516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Product Designers</a:t>
            </a:r>
          </a:p>
        </p:txBody>
      </p:sp>
      <p:sp>
        <p:nvSpPr>
          <p:cNvPr name="TextBox 9" id="9"/>
          <p:cNvSpPr txBox="true"/>
          <p:nvPr/>
        </p:nvSpPr>
        <p:spPr>
          <a:xfrm rot="0">
            <a:off x="2380532" y="7477993"/>
            <a:ext cx="493516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Fashion Merchandisers</a:t>
            </a:r>
          </a:p>
        </p:txBody>
      </p:sp>
      <p:sp>
        <p:nvSpPr>
          <p:cNvPr name="TextBox 10" id="10"/>
          <p:cNvSpPr txBox="true"/>
          <p:nvPr/>
        </p:nvSpPr>
        <p:spPr>
          <a:xfrm rot="0">
            <a:off x="2380532" y="8334608"/>
            <a:ext cx="7258519"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Other (E-Comm,Sales,Technology)</a:t>
            </a:r>
          </a:p>
        </p:txBody>
      </p:sp>
      <p:pic>
        <p:nvPicPr>
          <p:cNvPr name="Picture 11" id="11"/>
          <p:cNvPicPr>
            <a:picLocks noChangeAspect="true"/>
          </p:cNvPicPr>
          <p:nvPr/>
        </p:nvPicPr>
        <p:blipFill>
          <a:blip r:embed="rId4"/>
          <a:stretch>
            <a:fillRect/>
          </a:stretch>
        </p:blipFill>
        <p:spPr>
          <a:xfrm rot="0">
            <a:off x="10333969" y="3263260"/>
            <a:ext cx="7699276" cy="6482076"/>
          </a:xfrm>
          <a:prstGeom prst="rect">
            <a:avLst/>
          </a:prstGeom>
        </p:spPr>
      </p:pic>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282828"/>
        </a:solidFill>
      </p:bgPr>
    </p:bg>
    <p:spTree>
      <p:nvGrpSpPr>
        <p:cNvPr id="1" name=""/>
        <p:cNvGrpSpPr/>
        <p:nvPr/>
      </p:nvGrpSpPr>
      <p:grpSpPr>
        <a:xfrm>
          <a:off x="0" y="0"/>
          <a:ext cx="0" cy="0"/>
          <a:chOff x="0" y="0"/>
          <a:chExt cx="0" cy="0"/>
        </a:xfrm>
      </p:grpSpPr>
      <p:sp>
        <p:nvSpPr>
          <p:cNvPr name="Freeform 2" id="2"/>
          <p:cNvSpPr/>
          <p:nvPr/>
        </p:nvSpPr>
        <p:spPr>
          <a:xfrm flipH="false" flipV="false" rot="0">
            <a:off x="1298623" y="1028700"/>
            <a:ext cx="3429181" cy="386562"/>
          </a:xfrm>
          <a:custGeom>
            <a:avLst/>
            <a:gdLst/>
            <a:ahLst/>
            <a:cxnLst/>
            <a:rect r="r" b="b" t="t" l="l"/>
            <a:pathLst>
              <a:path h="386562" w="3429181">
                <a:moveTo>
                  <a:pt x="0" y="0"/>
                </a:moveTo>
                <a:lnTo>
                  <a:pt x="3429181" y="0"/>
                </a:lnTo>
                <a:lnTo>
                  <a:pt x="3429181" y="386562"/>
                </a:lnTo>
                <a:lnTo>
                  <a:pt x="0" y="3865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396459" y="4494189"/>
            <a:ext cx="11520040" cy="1298623"/>
          </a:xfrm>
          <a:custGeom>
            <a:avLst/>
            <a:gdLst/>
            <a:ahLst/>
            <a:cxnLst/>
            <a:rect r="r" b="b" t="t" l="l"/>
            <a:pathLst>
              <a:path h="1298623" w="11520040">
                <a:moveTo>
                  <a:pt x="0" y="0"/>
                </a:moveTo>
                <a:lnTo>
                  <a:pt x="11520040" y="0"/>
                </a:lnTo>
                <a:lnTo>
                  <a:pt x="11520040" y="1298622"/>
                </a:lnTo>
                <a:lnTo>
                  <a:pt x="0" y="1298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781993" y="1028700"/>
            <a:ext cx="3429181" cy="386562"/>
          </a:xfrm>
          <a:custGeom>
            <a:avLst/>
            <a:gdLst/>
            <a:ahLst/>
            <a:cxnLst/>
            <a:rect r="r" b="b" t="t" l="l"/>
            <a:pathLst>
              <a:path h="386562" w="3429181">
                <a:moveTo>
                  <a:pt x="0" y="0"/>
                </a:moveTo>
                <a:lnTo>
                  <a:pt x="3429181" y="0"/>
                </a:lnTo>
                <a:lnTo>
                  <a:pt x="3429181" y="386562"/>
                </a:lnTo>
                <a:lnTo>
                  <a:pt x="0" y="3865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5" id="5"/>
          <p:cNvPicPr>
            <a:picLocks noChangeAspect="true"/>
          </p:cNvPicPr>
          <p:nvPr/>
        </p:nvPicPr>
        <p:blipFill>
          <a:blip r:embed="rId4"/>
          <a:stretch>
            <a:fillRect/>
          </a:stretch>
        </p:blipFill>
        <p:spPr>
          <a:xfrm rot="0">
            <a:off x="845028" y="1258516"/>
            <a:ext cx="5629999" cy="3284166"/>
          </a:xfrm>
          <a:prstGeom prst="rect">
            <a:avLst/>
          </a:prstGeom>
        </p:spPr>
      </p:pic>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37</a:t>
            </a:r>
          </a:p>
        </p:txBody>
      </p:sp>
      <p:sp>
        <p:nvSpPr>
          <p:cNvPr name="TextBox 7" id="7"/>
          <p:cNvSpPr txBox="true"/>
          <p:nvPr/>
        </p:nvSpPr>
        <p:spPr>
          <a:xfrm rot="0">
            <a:off x="0" y="429505"/>
            <a:ext cx="8775406" cy="514349"/>
          </a:xfrm>
          <a:prstGeom prst="rect">
            <a:avLst/>
          </a:prstGeom>
        </p:spPr>
        <p:txBody>
          <a:bodyPr anchor="t" rtlCol="false" tIns="0" lIns="0" bIns="0" rIns="0">
            <a:spAutoFit/>
          </a:bodyPr>
          <a:lstStyle/>
          <a:p>
            <a:pPr algn="ctr">
              <a:lnSpc>
                <a:spcPts val="4200"/>
              </a:lnSpc>
            </a:pPr>
            <a:r>
              <a:rPr lang="en-US" sz="3000" b="true">
                <a:solidFill>
                  <a:srgbClr val="FFFFFF"/>
                </a:solidFill>
                <a:latin typeface="Canva Sans Bold"/>
                <a:ea typeface="Canva Sans Bold"/>
                <a:cs typeface="Canva Sans Bold"/>
                <a:sym typeface="Canva Sans Bold"/>
              </a:rPr>
              <a:t>Prior Exposure to AI Techniques</a:t>
            </a:r>
          </a:p>
        </p:txBody>
      </p:sp>
      <p:sp>
        <p:nvSpPr>
          <p:cNvPr name="TextBox 8" id="8"/>
          <p:cNvSpPr txBox="true"/>
          <p:nvPr/>
        </p:nvSpPr>
        <p:spPr>
          <a:xfrm rot="0">
            <a:off x="9401973" y="429505"/>
            <a:ext cx="8775406" cy="514349"/>
          </a:xfrm>
          <a:prstGeom prst="rect">
            <a:avLst/>
          </a:prstGeom>
        </p:spPr>
        <p:txBody>
          <a:bodyPr anchor="t" rtlCol="false" tIns="0" lIns="0" bIns="0" rIns="0">
            <a:spAutoFit/>
          </a:bodyPr>
          <a:lstStyle/>
          <a:p>
            <a:pPr algn="ctr">
              <a:lnSpc>
                <a:spcPts val="4200"/>
              </a:lnSpc>
            </a:pPr>
            <a:r>
              <a:rPr lang="en-US" sz="3000" b="true">
                <a:solidFill>
                  <a:srgbClr val="FFFFFF"/>
                </a:solidFill>
                <a:latin typeface="Canva Sans Bold"/>
                <a:ea typeface="Canva Sans Bold"/>
                <a:cs typeface="Canva Sans Bold"/>
                <a:sym typeface="Canva Sans Bold"/>
              </a:rPr>
              <a:t>Years of Experience in their field</a:t>
            </a:r>
          </a:p>
        </p:txBody>
      </p:sp>
      <p:sp>
        <p:nvSpPr>
          <p:cNvPr name="TextBox 9" id="9"/>
          <p:cNvSpPr txBox="true"/>
          <p:nvPr/>
        </p:nvSpPr>
        <p:spPr>
          <a:xfrm rot="0">
            <a:off x="1314195" y="4056997"/>
            <a:ext cx="789503" cy="580390"/>
          </a:xfrm>
          <a:prstGeom prst="rect">
            <a:avLst/>
          </a:prstGeom>
        </p:spPr>
        <p:txBody>
          <a:bodyPr anchor="t" rtlCol="false" tIns="0" lIns="0" bIns="0" rIns="0">
            <a:spAutoFit/>
          </a:bodyPr>
          <a:lstStyle/>
          <a:p>
            <a:pPr algn="ctr">
              <a:lnSpc>
                <a:spcPts val="4759"/>
              </a:lnSpc>
            </a:pPr>
            <a:r>
              <a:rPr lang="en-US" sz="3399">
                <a:solidFill>
                  <a:srgbClr val="7EDBFF"/>
                </a:solidFill>
                <a:latin typeface="Canva Sans"/>
                <a:ea typeface="Canva Sans"/>
                <a:cs typeface="Canva Sans"/>
                <a:sym typeface="Canva Sans"/>
              </a:rPr>
              <a:t>YES</a:t>
            </a:r>
          </a:p>
        </p:txBody>
      </p:sp>
      <p:sp>
        <p:nvSpPr>
          <p:cNvPr name="TextBox 10" id="10"/>
          <p:cNvSpPr txBox="true"/>
          <p:nvPr/>
        </p:nvSpPr>
        <p:spPr>
          <a:xfrm rot="0">
            <a:off x="5359349" y="4056997"/>
            <a:ext cx="666869" cy="580390"/>
          </a:xfrm>
          <a:prstGeom prst="rect">
            <a:avLst/>
          </a:prstGeom>
        </p:spPr>
        <p:txBody>
          <a:bodyPr anchor="t" rtlCol="false" tIns="0" lIns="0" bIns="0" rIns="0">
            <a:spAutoFit/>
          </a:bodyPr>
          <a:lstStyle/>
          <a:p>
            <a:pPr algn="ctr">
              <a:lnSpc>
                <a:spcPts val="4759"/>
              </a:lnSpc>
            </a:pPr>
            <a:r>
              <a:rPr lang="en-US" sz="3399">
                <a:solidFill>
                  <a:srgbClr val="FFA4D8"/>
                </a:solidFill>
                <a:latin typeface="Canva Sans"/>
                <a:ea typeface="Canva Sans"/>
                <a:cs typeface="Canva Sans"/>
                <a:sym typeface="Canva Sans"/>
              </a:rPr>
              <a:t>NO</a:t>
            </a:r>
          </a:p>
        </p:txBody>
      </p:sp>
      <p:pic>
        <p:nvPicPr>
          <p:cNvPr name="Picture 11" id="11"/>
          <p:cNvPicPr>
            <a:picLocks noChangeAspect="true"/>
          </p:cNvPicPr>
          <p:nvPr/>
        </p:nvPicPr>
        <p:blipFill>
          <a:blip r:embed="rId5"/>
          <a:stretch>
            <a:fillRect/>
          </a:stretch>
        </p:blipFill>
        <p:spPr>
          <a:xfrm rot="0">
            <a:off x="9762007" y="1231697"/>
            <a:ext cx="7867511" cy="7823606"/>
          </a:xfrm>
          <a:prstGeom prst="rect">
            <a:avLst/>
          </a:prstGeom>
        </p:spPr>
      </p:pic>
      <p:sp>
        <p:nvSpPr>
          <p:cNvPr name="TextBox 12" id="12"/>
          <p:cNvSpPr txBox="true"/>
          <p:nvPr/>
        </p:nvSpPr>
        <p:spPr>
          <a:xfrm rot="0">
            <a:off x="12640517" y="4599288"/>
            <a:ext cx="955119" cy="380313"/>
          </a:xfrm>
          <a:prstGeom prst="rect">
            <a:avLst/>
          </a:prstGeom>
        </p:spPr>
        <p:txBody>
          <a:bodyPr anchor="t" rtlCol="false" tIns="0" lIns="0" bIns="0" rIns="0">
            <a:spAutoFit/>
          </a:bodyPr>
          <a:lstStyle/>
          <a:p>
            <a:pPr algn="ctr">
              <a:lnSpc>
                <a:spcPts val="3187"/>
              </a:lnSpc>
            </a:pPr>
            <a:r>
              <a:rPr lang="en-US" sz="2277">
                <a:solidFill>
                  <a:srgbClr val="FFA4D8"/>
                </a:solidFill>
                <a:latin typeface="Canva Sans"/>
                <a:ea typeface="Canva Sans"/>
                <a:cs typeface="Canva Sans"/>
                <a:sym typeface="Canva Sans"/>
              </a:rPr>
              <a:t>22.22%</a:t>
            </a:r>
          </a:p>
        </p:txBody>
      </p:sp>
      <p:sp>
        <p:nvSpPr>
          <p:cNvPr name="TextBox 13" id="13"/>
          <p:cNvSpPr txBox="true"/>
          <p:nvPr/>
        </p:nvSpPr>
        <p:spPr>
          <a:xfrm rot="0">
            <a:off x="14310937" y="7111615"/>
            <a:ext cx="764619" cy="347898"/>
          </a:xfrm>
          <a:prstGeom prst="rect">
            <a:avLst/>
          </a:prstGeom>
        </p:spPr>
        <p:txBody>
          <a:bodyPr anchor="t" rtlCol="false" tIns="0" lIns="0" bIns="0" rIns="0">
            <a:spAutoFit/>
          </a:bodyPr>
          <a:lstStyle/>
          <a:p>
            <a:pPr algn="ctr">
              <a:lnSpc>
                <a:spcPts val="2874"/>
              </a:lnSpc>
            </a:pPr>
            <a:r>
              <a:rPr lang="en-US" sz="2053">
                <a:solidFill>
                  <a:srgbClr val="FFA4D8"/>
                </a:solidFill>
                <a:latin typeface="Canva Sans"/>
                <a:ea typeface="Canva Sans"/>
                <a:cs typeface="Canva Sans"/>
                <a:sym typeface="Canva Sans"/>
              </a:rPr>
              <a:t>5.56%</a:t>
            </a:r>
          </a:p>
        </p:txBody>
      </p:sp>
      <p:sp>
        <p:nvSpPr>
          <p:cNvPr name="TextBox 14" id="14"/>
          <p:cNvSpPr txBox="true"/>
          <p:nvPr/>
        </p:nvSpPr>
        <p:spPr>
          <a:xfrm rot="0">
            <a:off x="15828925" y="7111615"/>
            <a:ext cx="764619" cy="347898"/>
          </a:xfrm>
          <a:prstGeom prst="rect">
            <a:avLst/>
          </a:prstGeom>
        </p:spPr>
        <p:txBody>
          <a:bodyPr anchor="t" rtlCol="false" tIns="0" lIns="0" bIns="0" rIns="0">
            <a:spAutoFit/>
          </a:bodyPr>
          <a:lstStyle/>
          <a:p>
            <a:pPr algn="ctr">
              <a:lnSpc>
                <a:spcPts val="2874"/>
              </a:lnSpc>
            </a:pPr>
            <a:r>
              <a:rPr lang="en-US" sz="2053">
                <a:solidFill>
                  <a:srgbClr val="FFA4D8"/>
                </a:solidFill>
                <a:latin typeface="Canva Sans"/>
                <a:ea typeface="Canva Sans"/>
                <a:cs typeface="Canva Sans"/>
                <a:sym typeface="Canva Sans"/>
              </a:rPr>
              <a:t>5.56%</a:t>
            </a:r>
          </a:p>
        </p:txBody>
      </p:sp>
      <p:sp>
        <p:nvSpPr>
          <p:cNvPr name="TextBox 15" id="15"/>
          <p:cNvSpPr txBox="true"/>
          <p:nvPr/>
        </p:nvSpPr>
        <p:spPr>
          <a:xfrm rot="0">
            <a:off x="11110413" y="1534678"/>
            <a:ext cx="933138" cy="352645"/>
          </a:xfrm>
          <a:prstGeom prst="rect">
            <a:avLst/>
          </a:prstGeom>
        </p:spPr>
        <p:txBody>
          <a:bodyPr anchor="t" rtlCol="false" tIns="0" lIns="0" bIns="0" rIns="0">
            <a:spAutoFit/>
          </a:bodyPr>
          <a:lstStyle/>
          <a:p>
            <a:pPr algn="ctr">
              <a:lnSpc>
                <a:spcPts val="2914"/>
              </a:lnSpc>
            </a:pPr>
            <a:r>
              <a:rPr lang="en-US" sz="2081">
                <a:solidFill>
                  <a:srgbClr val="FFA4D8"/>
                </a:solidFill>
                <a:latin typeface="Canva Sans"/>
                <a:ea typeface="Canva Sans"/>
                <a:cs typeface="Canva Sans"/>
                <a:sym typeface="Canva Sans"/>
              </a:rPr>
              <a:t>66.67%</a:t>
            </a:r>
          </a:p>
        </p:txBody>
      </p:sp>
      <p:sp>
        <p:nvSpPr>
          <p:cNvPr name="Freeform 16" id="16"/>
          <p:cNvSpPr/>
          <p:nvPr/>
        </p:nvSpPr>
        <p:spPr>
          <a:xfrm flipH="false" flipV="false" rot="0">
            <a:off x="1314195" y="5648324"/>
            <a:ext cx="3429181" cy="386562"/>
          </a:xfrm>
          <a:custGeom>
            <a:avLst/>
            <a:gdLst/>
            <a:ahLst/>
            <a:cxnLst/>
            <a:rect r="r" b="b" t="t" l="l"/>
            <a:pathLst>
              <a:path h="386562" w="3429181">
                <a:moveTo>
                  <a:pt x="0" y="0"/>
                </a:moveTo>
                <a:lnTo>
                  <a:pt x="3429182" y="0"/>
                </a:lnTo>
                <a:lnTo>
                  <a:pt x="3429182" y="386562"/>
                </a:lnTo>
                <a:lnTo>
                  <a:pt x="0" y="3865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0" y="5086350"/>
            <a:ext cx="6948871" cy="514349"/>
          </a:xfrm>
          <a:prstGeom prst="rect">
            <a:avLst/>
          </a:prstGeom>
        </p:spPr>
        <p:txBody>
          <a:bodyPr anchor="t" rtlCol="false" tIns="0" lIns="0" bIns="0" rIns="0">
            <a:spAutoFit/>
          </a:bodyPr>
          <a:lstStyle/>
          <a:p>
            <a:pPr algn="ctr">
              <a:lnSpc>
                <a:spcPts val="4200"/>
              </a:lnSpc>
            </a:pPr>
            <a:r>
              <a:rPr lang="en-US" sz="3000" b="true">
                <a:solidFill>
                  <a:srgbClr val="FFFFFF"/>
                </a:solidFill>
                <a:latin typeface="Canva Sans Bold"/>
                <a:ea typeface="Canva Sans Bold"/>
                <a:cs typeface="Canva Sans Bold"/>
                <a:sym typeface="Canva Sans Bold"/>
              </a:rPr>
              <a:t>AI Understanding Rate</a:t>
            </a:r>
          </a:p>
        </p:txBody>
      </p:sp>
      <p:pic>
        <p:nvPicPr>
          <p:cNvPr name="Picture 18" id="18"/>
          <p:cNvPicPr>
            <a:picLocks noChangeAspect="true"/>
          </p:cNvPicPr>
          <p:nvPr/>
        </p:nvPicPr>
        <p:blipFill>
          <a:blip r:embed="rId6"/>
          <a:stretch>
            <a:fillRect/>
          </a:stretch>
        </p:blipFill>
        <p:spPr>
          <a:xfrm rot="0">
            <a:off x="476598" y="5394775"/>
            <a:ext cx="9864299" cy="5714250"/>
          </a:xfrm>
          <a:prstGeom prst="rect">
            <a:avLst/>
          </a:prstGeom>
        </p:spPr>
      </p:pic>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282828"/>
        </a:solidFill>
      </p:bgPr>
    </p:bg>
    <p:spTree>
      <p:nvGrpSpPr>
        <p:cNvPr id="1" name=""/>
        <p:cNvGrpSpPr/>
        <p:nvPr/>
      </p:nvGrpSpPr>
      <p:grpSpPr>
        <a:xfrm>
          <a:off x="0" y="0"/>
          <a:ext cx="0" cy="0"/>
          <a:chOff x="0" y="0"/>
          <a:chExt cx="0" cy="0"/>
        </a:xfrm>
      </p:grpSpPr>
      <p:sp>
        <p:nvSpPr>
          <p:cNvPr name="Freeform 2" id="2"/>
          <p:cNvSpPr/>
          <p:nvPr/>
        </p:nvSpPr>
        <p:spPr>
          <a:xfrm flipH="false" flipV="false" rot="0">
            <a:off x="2179828" y="2684539"/>
            <a:ext cx="3429181" cy="386562"/>
          </a:xfrm>
          <a:custGeom>
            <a:avLst/>
            <a:gdLst/>
            <a:ahLst/>
            <a:cxnLst/>
            <a:rect r="r" b="b" t="t" l="l"/>
            <a:pathLst>
              <a:path h="386562" w="3429181">
                <a:moveTo>
                  <a:pt x="0" y="0"/>
                </a:moveTo>
                <a:lnTo>
                  <a:pt x="3429182" y="0"/>
                </a:lnTo>
                <a:lnTo>
                  <a:pt x="3429182" y="386562"/>
                </a:lnTo>
                <a:lnTo>
                  <a:pt x="0" y="3865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110709" y="4495924"/>
            <a:ext cx="11520040" cy="1298623"/>
          </a:xfrm>
          <a:custGeom>
            <a:avLst/>
            <a:gdLst/>
            <a:ahLst/>
            <a:cxnLst/>
            <a:rect r="r" b="b" t="t" l="l"/>
            <a:pathLst>
              <a:path h="1298623" w="11520040">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990985" y="6832197"/>
            <a:ext cx="1658493" cy="1451182"/>
            <a:chOff x="0" y="0"/>
            <a:chExt cx="812800" cy="711200"/>
          </a:xfrm>
        </p:grpSpPr>
        <p:sp>
          <p:nvSpPr>
            <p:cNvPr name="Freeform 5" id="5"/>
            <p:cNvSpPr/>
            <p:nvPr/>
          </p:nvSpPr>
          <p:spPr>
            <a:xfrm flipH="false" flipV="false" rot="0">
              <a:off x="0" y="0"/>
              <a:ext cx="812811" cy="711200"/>
            </a:xfrm>
            <a:custGeom>
              <a:avLst/>
              <a:gdLst/>
              <a:ahLst/>
              <a:cxnLst/>
              <a:rect r="r" b="b" t="t" l="l"/>
              <a:pathLst>
                <a:path h="711200" w="812811">
                  <a:moveTo>
                    <a:pt x="530371" y="0"/>
                  </a:moveTo>
                  <a:lnTo>
                    <a:pt x="282407" y="0"/>
                  </a:lnTo>
                  <a:cubicBezTo>
                    <a:pt x="126426" y="0"/>
                    <a:pt x="0" y="123512"/>
                    <a:pt x="0" y="275871"/>
                  </a:cubicBezTo>
                  <a:cubicBezTo>
                    <a:pt x="0" y="386169"/>
                    <a:pt x="66279" y="481310"/>
                    <a:pt x="162037" y="525451"/>
                  </a:cubicBezTo>
                  <a:lnTo>
                    <a:pt x="162037" y="711200"/>
                  </a:lnTo>
                  <a:lnTo>
                    <a:pt x="353844" y="551732"/>
                  </a:lnTo>
                  <a:lnTo>
                    <a:pt x="530371" y="551732"/>
                  </a:lnTo>
                  <a:cubicBezTo>
                    <a:pt x="686363" y="551732"/>
                    <a:pt x="812800" y="428220"/>
                    <a:pt x="812800" y="275861"/>
                  </a:cubicBezTo>
                  <a:cubicBezTo>
                    <a:pt x="812811" y="123512"/>
                    <a:pt x="686363" y="0"/>
                    <a:pt x="530371" y="0"/>
                  </a:cubicBezTo>
                  <a:close/>
                </a:path>
              </a:pathLst>
            </a:custGeom>
            <a:solidFill>
              <a:srgbClr val="FFA4D8"/>
            </a:solidFill>
          </p:spPr>
        </p:sp>
        <p:sp>
          <p:nvSpPr>
            <p:cNvPr name="TextBox 6" id="6"/>
            <p:cNvSpPr txBox="true"/>
            <p:nvPr/>
          </p:nvSpPr>
          <p:spPr>
            <a:xfrm>
              <a:off x="0" y="-9525"/>
              <a:ext cx="812800" cy="530225"/>
            </a:xfrm>
            <a:prstGeom prst="rect">
              <a:avLst/>
            </a:prstGeom>
          </p:spPr>
          <p:txBody>
            <a:bodyPr anchor="ctr" rtlCol="false" tIns="50800" lIns="50800" bIns="50800" rIns="50800"/>
            <a:lstStyle/>
            <a:p>
              <a:pPr algn="ctr">
                <a:lnSpc>
                  <a:spcPts val="2800"/>
                </a:lnSpc>
              </a:pPr>
              <a:r>
                <a:rPr lang="en-US" sz="2000">
                  <a:solidFill>
                    <a:srgbClr val="000000"/>
                  </a:solidFill>
                  <a:latin typeface="Canva Sans"/>
                  <a:ea typeface="Canva Sans"/>
                  <a:cs typeface="Canva Sans"/>
                  <a:sym typeface="Canva Sans"/>
                </a:rPr>
                <a:t>Possible Violations</a:t>
              </a:r>
            </a:p>
          </p:txBody>
        </p:sp>
      </p:grpSp>
      <p:sp>
        <p:nvSpPr>
          <p:cNvPr name="TextBox 7" id="7"/>
          <p:cNvSpPr txBox="true"/>
          <p:nvPr/>
        </p:nvSpPr>
        <p:spPr>
          <a:xfrm rot="0">
            <a:off x="3334198" y="3639261"/>
            <a:ext cx="8308358" cy="546297"/>
          </a:xfrm>
          <a:prstGeom prst="rect">
            <a:avLst/>
          </a:prstGeom>
        </p:spPr>
        <p:txBody>
          <a:bodyPr anchor="t" rtlCol="false" tIns="0" lIns="0" bIns="0" rIns="0">
            <a:spAutoFit/>
          </a:bodyPr>
          <a:lstStyle/>
          <a:p>
            <a:pPr algn="just">
              <a:lnSpc>
                <a:spcPts val="4808"/>
              </a:lnSpc>
              <a:spcBef>
                <a:spcPct val="0"/>
              </a:spcBef>
            </a:pPr>
            <a:r>
              <a:rPr lang="en-US" sz="2404">
                <a:solidFill>
                  <a:srgbClr val="FFFFFF"/>
                </a:solidFill>
                <a:latin typeface="Canva Sans"/>
                <a:ea typeface="Canva Sans"/>
                <a:cs typeface="Canva Sans"/>
                <a:sym typeface="Canva Sans"/>
              </a:rPr>
              <a:t> of participants preferred multimodal explanations</a:t>
            </a:r>
          </a:p>
        </p:txBody>
      </p:sp>
      <p:sp>
        <p:nvSpPr>
          <p:cNvPr name="TextBox 8" id="8"/>
          <p:cNvSpPr txBox="true"/>
          <p:nvPr/>
        </p:nvSpPr>
        <p:spPr>
          <a:xfrm rot="0">
            <a:off x="2179828" y="847725"/>
            <a:ext cx="11126128" cy="1633303"/>
          </a:xfrm>
          <a:prstGeom prst="rect">
            <a:avLst/>
          </a:prstGeom>
        </p:spPr>
        <p:txBody>
          <a:bodyPr anchor="t" rtlCol="false" tIns="0" lIns="0" bIns="0" rIns="0">
            <a:spAutoFit/>
          </a:bodyPr>
          <a:lstStyle/>
          <a:p>
            <a:pPr algn="l" marL="0" indent="0" lvl="0">
              <a:lnSpc>
                <a:spcPts val="13404"/>
              </a:lnSpc>
              <a:spcBef>
                <a:spcPct val="0"/>
              </a:spcBef>
            </a:pPr>
            <a:r>
              <a:rPr lang="en-US" b="true" sz="9574" spc="268" strike="noStrike" u="none">
                <a:solidFill>
                  <a:srgbClr val="FFFFFF"/>
                </a:solidFill>
                <a:latin typeface="League Spartan"/>
                <a:ea typeface="League Spartan"/>
                <a:cs typeface="League Spartan"/>
                <a:sym typeface="League Spartan"/>
              </a:rPr>
              <a:t>KEY FINDINGS</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38</a:t>
            </a:r>
          </a:p>
        </p:txBody>
      </p:sp>
      <p:sp>
        <p:nvSpPr>
          <p:cNvPr name="TextBox 10" id="10"/>
          <p:cNvSpPr txBox="true"/>
          <p:nvPr/>
        </p:nvSpPr>
        <p:spPr>
          <a:xfrm rot="0">
            <a:off x="3465709" y="5567774"/>
            <a:ext cx="12998900" cy="1155897"/>
          </a:xfrm>
          <a:prstGeom prst="rect">
            <a:avLst/>
          </a:prstGeom>
        </p:spPr>
        <p:txBody>
          <a:bodyPr anchor="t" rtlCol="false" tIns="0" lIns="0" bIns="0" rIns="0">
            <a:spAutoFit/>
          </a:bodyPr>
          <a:lstStyle/>
          <a:p>
            <a:pPr algn="just">
              <a:lnSpc>
                <a:spcPts val="4808"/>
              </a:lnSpc>
              <a:spcBef>
                <a:spcPct val="0"/>
              </a:spcBef>
            </a:pPr>
            <a:r>
              <a:rPr lang="en-US" sz="2404">
                <a:solidFill>
                  <a:srgbClr val="FFFFFF"/>
                </a:solidFill>
                <a:latin typeface="Canva Sans"/>
                <a:ea typeface="Canva Sans"/>
                <a:cs typeface="Canva Sans"/>
                <a:sym typeface="Canva Sans"/>
              </a:rPr>
              <a:t>of participants reported that combining visual and textual information improved their understanding of product similarity</a:t>
            </a:r>
          </a:p>
        </p:txBody>
      </p:sp>
      <p:sp>
        <p:nvSpPr>
          <p:cNvPr name="TextBox 11" id="11"/>
          <p:cNvSpPr txBox="true"/>
          <p:nvPr/>
        </p:nvSpPr>
        <p:spPr>
          <a:xfrm rot="0">
            <a:off x="1645204" y="3682303"/>
            <a:ext cx="1688995" cy="580390"/>
          </a:xfrm>
          <a:prstGeom prst="rect">
            <a:avLst/>
          </a:prstGeom>
        </p:spPr>
        <p:txBody>
          <a:bodyPr anchor="t" rtlCol="false" tIns="0" lIns="0" bIns="0" rIns="0">
            <a:spAutoFit/>
          </a:bodyPr>
          <a:lstStyle/>
          <a:p>
            <a:pPr algn="ctr">
              <a:lnSpc>
                <a:spcPts val="4759"/>
              </a:lnSpc>
            </a:pPr>
            <a:r>
              <a:rPr lang="en-US" sz="3399">
                <a:solidFill>
                  <a:srgbClr val="FFA4D8"/>
                </a:solidFill>
                <a:latin typeface="Canva Sans"/>
                <a:ea typeface="Canva Sans"/>
                <a:cs typeface="Canva Sans"/>
                <a:sym typeface="Canva Sans"/>
              </a:rPr>
              <a:t>73.33%</a:t>
            </a:r>
          </a:p>
        </p:txBody>
      </p:sp>
      <p:sp>
        <p:nvSpPr>
          <p:cNvPr name="TextBox 12" id="12"/>
          <p:cNvSpPr txBox="true"/>
          <p:nvPr/>
        </p:nvSpPr>
        <p:spPr>
          <a:xfrm rot="0">
            <a:off x="1537668" y="5682074"/>
            <a:ext cx="1688995" cy="580390"/>
          </a:xfrm>
          <a:prstGeom prst="rect">
            <a:avLst/>
          </a:prstGeom>
        </p:spPr>
        <p:txBody>
          <a:bodyPr anchor="t" rtlCol="false" tIns="0" lIns="0" bIns="0" rIns="0">
            <a:spAutoFit/>
          </a:bodyPr>
          <a:lstStyle/>
          <a:p>
            <a:pPr algn="ctr">
              <a:lnSpc>
                <a:spcPts val="4759"/>
              </a:lnSpc>
            </a:pPr>
            <a:r>
              <a:rPr lang="en-US" sz="3399">
                <a:solidFill>
                  <a:srgbClr val="7EDBFF"/>
                </a:solidFill>
                <a:latin typeface="Canva Sans"/>
                <a:ea typeface="Canva Sans"/>
                <a:cs typeface="Canva Sans"/>
                <a:sym typeface="Canva Sans"/>
              </a:rPr>
              <a:t>86.67%</a:t>
            </a:r>
          </a:p>
        </p:txBody>
      </p:sp>
      <p:sp>
        <p:nvSpPr>
          <p:cNvPr name="TextBox 13" id="13"/>
          <p:cNvSpPr txBox="true"/>
          <p:nvPr/>
        </p:nvSpPr>
        <p:spPr>
          <a:xfrm rot="0">
            <a:off x="3465709" y="8102403"/>
            <a:ext cx="12998900" cy="1155897"/>
          </a:xfrm>
          <a:prstGeom prst="rect">
            <a:avLst/>
          </a:prstGeom>
        </p:spPr>
        <p:txBody>
          <a:bodyPr anchor="t" rtlCol="false" tIns="0" lIns="0" bIns="0" rIns="0">
            <a:spAutoFit/>
          </a:bodyPr>
          <a:lstStyle/>
          <a:p>
            <a:pPr algn="just">
              <a:lnSpc>
                <a:spcPts val="4808"/>
              </a:lnSpc>
              <a:spcBef>
                <a:spcPct val="0"/>
              </a:spcBef>
            </a:pPr>
            <a:r>
              <a:rPr lang="en-US" sz="2404">
                <a:solidFill>
                  <a:srgbClr val="FFFFFF"/>
                </a:solidFill>
                <a:latin typeface="Canva Sans"/>
                <a:ea typeface="Canva Sans"/>
                <a:cs typeface="Canva Sans"/>
                <a:sym typeface="Canva Sans"/>
              </a:rPr>
              <a:t>The null hypothesis is rejected for all comparisons (</a:t>
            </a:r>
            <a:r>
              <a:rPr lang="en-US" sz="2404">
                <a:solidFill>
                  <a:srgbClr val="7EDBFF"/>
                </a:solidFill>
                <a:latin typeface="Canva Sans"/>
                <a:ea typeface="Canva Sans"/>
                <a:cs typeface="Canva Sans"/>
                <a:sym typeface="Canva Sans"/>
              </a:rPr>
              <a:t>p &lt; 0.05</a:t>
            </a:r>
            <a:r>
              <a:rPr lang="en-US" sz="2404">
                <a:solidFill>
                  <a:srgbClr val="FFFFFF"/>
                </a:solidFill>
                <a:latin typeface="Canva Sans"/>
                <a:ea typeface="Canva Sans"/>
                <a:cs typeface="Canva Sans"/>
                <a:sym typeface="Canva Sans"/>
              </a:rPr>
              <a:t>), providing strong evidence for the effectiveness of multimodal explanations</a:t>
            </a:r>
          </a:p>
        </p:txBody>
      </p:sp>
      <p:sp>
        <p:nvSpPr>
          <p:cNvPr name="TextBox 14" id="14"/>
          <p:cNvSpPr txBox="true"/>
          <p:nvPr/>
        </p:nvSpPr>
        <p:spPr>
          <a:xfrm rot="0">
            <a:off x="1645204" y="8216703"/>
            <a:ext cx="1688995" cy="580390"/>
          </a:xfrm>
          <a:prstGeom prst="rect">
            <a:avLst/>
          </a:prstGeom>
        </p:spPr>
        <p:txBody>
          <a:bodyPr anchor="t" rtlCol="false" tIns="0" lIns="0" bIns="0" rIns="0">
            <a:spAutoFit/>
          </a:bodyPr>
          <a:lstStyle/>
          <a:p>
            <a:pPr algn="ctr">
              <a:lnSpc>
                <a:spcPts val="4759"/>
              </a:lnSpc>
            </a:pPr>
            <a:r>
              <a:rPr lang="en-US" sz="3399">
                <a:solidFill>
                  <a:srgbClr val="FFA4D8"/>
                </a:solidFill>
                <a:latin typeface="Canva Sans"/>
                <a:ea typeface="Canva Sans"/>
                <a:cs typeface="Canva Sans"/>
                <a:sym typeface="Canva Sans"/>
              </a:rPr>
              <a:t>Ho</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282828"/>
        </a:solidFill>
      </p:bgPr>
    </p:bg>
    <p:spTree>
      <p:nvGrpSpPr>
        <p:cNvPr id="1" name=""/>
        <p:cNvGrpSpPr/>
        <p:nvPr/>
      </p:nvGrpSpPr>
      <p:grpSpPr>
        <a:xfrm>
          <a:off x="0" y="0"/>
          <a:ext cx="0" cy="0"/>
          <a:chOff x="0" y="0"/>
          <a:chExt cx="0" cy="0"/>
        </a:xfrm>
      </p:grpSpPr>
      <p:sp>
        <p:nvSpPr>
          <p:cNvPr name="Freeform 2" id="2"/>
          <p:cNvSpPr/>
          <p:nvPr/>
        </p:nvSpPr>
        <p:spPr>
          <a:xfrm flipH="false" flipV="false" rot="0">
            <a:off x="1707774" y="3029494"/>
            <a:ext cx="3595798" cy="405345"/>
          </a:xfrm>
          <a:custGeom>
            <a:avLst/>
            <a:gdLst/>
            <a:ahLst/>
            <a:cxnLst/>
            <a:rect r="r" b="b" t="t" l="l"/>
            <a:pathLst>
              <a:path h="405345" w="3595798">
                <a:moveTo>
                  <a:pt x="0" y="0"/>
                </a:moveTo>
                <a:lnTo>
                  <a:pt x="3595798" y="0"/>
                </a:lnTo>
                <a:lnTo>
                  <a:pt x="3595798" y="405345"/>
                </a:lnTo>
                <a:lnTo>
                  <a:pt x="0" y="405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110709" y="4495924"/>
            <a:ext cx="11520040" cy="1298623"/>
          </a:xfrm>
          <a:custGeom>
            <a:avLst/>
            <a:gdLst/>
            <a:ahLst/>
            <a:cxnLst/>
            <a:rect r="r" b="b" t="t" l="l"/>
            <a:pathLst>
              <a:path h="1298623" w="11520040">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994243" y="4381014"/>
            <a:ext cx="8851736" cy="546734"/>
          </a:xfrm>
          <a:prstGeom prst="rect">
            <a:avLst/>
          </a:prstGeom>
        </p:spPr>
        <p:txBody>
          <a:bodyPr anchor="t" rtlCol="false" tIns="0" lIns="0" bIns="0" rIns="0">
            <a:spAutoFit/>
          </a:bodyPr>
          <a:lstStyle/>
          <a:p>
            <a:pPr algn="just" marL="0" indent="0" lvl="1">
              <a:lnSpc>
                <a:spcPts val="4800"/>
              </a:lnSpc>
              <a:spcBef>
                <a:spcPct val="0"/>
              </a:spcBef>
            </a:pPr>
            <a:r>
              <a:rPr lang="en-US" sz="2400">
                <a:solidFill>
                  <a:srgbClr val="FFFFFF"/>
                </a:solidFill>
                <a:latin typeface="Canva Sans"/>
                <a:ea typeface="Canva Sans"/>
                <a:cs typeface="Canva Sans"/>
                <a:sym typeface="Canva Sans"/>
              </a:rPr>
              <a:t>How can we effectively integrate multiple data modalities ?</a:t>
            </a:r>
          </a:p>
        </p:txBody>
      </p:sp>
      <p:sp>
        <p:nvSpPr>
          <p:cNvPr name="TextBox 5" id="5"/>
          <p:cNvSpPr txBox="true"/>
          <p:nvPr/>
        </p:nvSpPr>
        <p:spPr>
          <a:xfrm rot="0">
            <a:off x="1707774" y="1396191"/>
            <a:ext cx="8684048" cy="1633303"/>
          </a:xfrm>
          <a:prstGeom prst="rect">
            <a:avLst/>
          </a:prstGeom>
        </p:spPr>
        <p:txBody>
          <a:bodyPr anchor="t" rtlCol="false" tIns="0" lIns="0" bIns="0" rIns="0">
            <a:spAutoFit/>
          </a:bodyPr>
          <a:lstStyle/>
          <a:p>
            <a:pPr algn="l" marL="0" indent="0" lvl="0">
              <a:lnSpc>
                <a:spcPts val="13404"/>
              </a:lnSpc>
              <a:spcBef>
                <a:spcPct val="0"/>
              </a:spcBef>
            </a:pPr>
            <a:r>
              <a:rPr lang="en-US" b="true" sz="9574" spc="268" strike="noStrike" u="none">
                <a:solidFill>
                  <a:srgbClr val="FFFFFF"/>
                </a:solidFill>
                <a:latin typeface="League Spartan"/>
                <a:ea typeface="League Spartan"/>
                <a:cs typeface="League Spartan"/>
                <a:sym typeface="League Spartan"/>
              </a:rPr>
              <a:t>DISCUSSION</a:t>
            </a:r>
          </a:p>
        </p:txBody>
      </p:sp>
      <p:sp>
        <p:nvSpPr>
          <p:cNvPr name="TextBox 6" id="6"/>
          <p:cNvSpPr txBox="true"/>
          <p:nvPr/>
        </p:nvSpPr>
        <p:spPr>
          <a:xfrm rot="0">
            <a:off x="11553194" y="981075"/>
            <a:ext cx="5706106" cy="406363"/>
          </a:xfrm>
          <a:prstGeom prst="rect">
            <a:avLst/>
          </a:prstGeom>
        </p:spPr>
        <p:txBody>
          <a:bodyPr anchor="t" rtlCol="false" tIns="0" lIns="0" bIns="0" rIns="0">
            <a:spAutoFit/>
          </a:bodyPr>
          <a:lstStyle/>
          <a:p>
            <a:pPr algn="r">
              <a:lnSpc>
                <a:spcPts val="3327"/>
              </a:lnSpc>
              <a:spcBef>
                <a:spcPct val="0"/>
              </a:spcBef>
            </a:pPr>
            <a:r>
              <a:rPr lang="en-US" sz="2376" spc="674">
                <a:solidFill>
                  <a:srgbClr val="FFFFFF"/>
                </a:solidFill>
                <a:latin typeface="Open Sans"/>
                <a:ea typeface="Open Sans"/>
                <a:cs typeface="Open Sans"/>
                <a:sym typeface="Open Sans"/>
              </a:rPr>
              <a:t>MAASTRICHT UNIVERSITY</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39</a:t>
            </a:r>
          </a:p>
        </p:txBody>
      </p:sp>
      <p:sp>
        <p:nvSpPr>
          <p:cNvPr name="TextBox 8" id="8"/>
          <p:cNvSpPr txBox="true"/>
          <p:nvPr/>
        </p:nvSpPr>
        <p:spPr>
          <a:xfrm rot="0">
            <a:off x="1522353" y="3995886"/>
            <a:ext cx="1078844" cy="1309369"/>
          </a:xfrm>
          <a:prstGeom prst="rect">
            <a:avLst/>
          </a:prstGeom>
        </p:spPr>
        <p:txBody>
          <a:bodyPr anchor="t" rtlCol="false" tIns="0" lIns="0" bIns="0" rIns="0">
            <a:spAutoFit/>
          </a:bodyPr>
          <a:lstStyle/>
          <a:p>
            <a:pPr algn="ctr">
              <a:lnSpc>
                <a:spcPts val="10780"/>
              </a:lnSpc>
            </a:pPr>
            <a:r>
              <a:rPr lang="en-US" sz="7700" b="true">
                <a:solidFill>
                  <a:srgbClr val="FFA4D8"/>
                </a:solidFill>
                <a:latin typeface="Open Sans Bold"/>
                <a:ea typeface="Open Sans Bold"/>
                <a:cs typeface="Open Sans Bold"/>
                <a:sym typeface="Open Sans Bold"/>
              </a:rPr>
              <a:t>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85286" y="2098251"/>
            <a:ext cx="2772968" cy="312589"/>
          </a:xfrm>
          <a:custGeom>
            <a:avLst/>
            <a:gdLst/>
            <a:ahLst/>
            <a:cxnLst/>
            <a:rect r="r" b="b" t="t" l="l"/>
            <a:pathLst>
              <a:path h="312589" w="2772968">
                <a:moveTo>
                  <a:pt x="0" y="0"/>
                </a:moveTo>
                <a:lnTo>
                  <a:pt x="2772968" y="0"/>
                </a:lnTo>
                <a:lnTo>
                  <a:pt x="2772968" y="312589"/>
                </a:lnTo>
                <a:lnTo>
                  <a:pt x="0" y="3125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110709" y="4495924"/>
            <a:ext cx="11520040" cy="1298623"/>
          </a:xfrm>
          <a:custGeom>
            <a:avLst/>
            <a:gdLst/>
            <a:ahLst/>
            <a:cxnLst/>
            <a:rect r="r" b="b" t="t" l="l"/>
            <a:pathLst>
              <a:path h="1298623" w="11520040">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86828" y="3217937"/>
            <a:ext cx="6901172" cy="7069063"/>
          </a:xfrm>
          <a:custGeom>
            <a:avLst/>
            <a:gdLst/>
            <a:ahLst/>
            <a:cxnLst/>
            <a:rect r="r" b="b" t="t" l="l"/>
            <a:pathLst>
              <a:path h="7069063" w="6901172">
                <a:moveTo>
                  <a:pt x="0" y="0"/>
                </a:moveTo>
                <a:lnTo>
                  <a:pt x="6901172" y="0"/>
                </a:lnTo>
                <a:lnTo>
                  <a:pt x="6901172" y="7069063"/>
                </a:lnTo>
                <a:lnTo>
                  <a:pt x="0" y="7069063"/>
                </a:lnTo>
                <a:lnTo>
                  <a:pt x="0" y="0"/>
                </a:lnTo>
                <a:close/>
              </a:path>
            </a:pathLst>
          </a:custGeom>
          <a:blipFill>
            <a:blip r:embed="rId4"/>
            <a:stretch>
              <a:fillRect l="0" t="0" r="0" b="0"/>
            </a:stretch>
          </a:blipFill>
        </p:spPr>
      </p:sp>
      <p:sp>
        <p:nvSpPr>
          <p:cNvPr name="TextBox 5" id="5"/>
          <p:cNvSpPr txBox="true"/>
          <p:nvPr/>
        </p:nvSpPr>
        <p:spPr>
          <a:xfrm rot="0">
            <a:off x="2585286" y="1057346"/>
            <a:ext cx="11513371" cy="765451"/>
          </a:xfrm>
          <a:prstGeom prst="rect">
            <a:avLst/>
          </a:prstGeom>
        </p:spPr>
        <p:txBody>
          <a:bodyPr anchor="t" rtlCol="false" tIns="0" lIns="0" bIns="0" rIns="0">
            <a:spAutoFit/>
          </a:bodyPr>
          <a:lstStyle/>
          <a:p>
            <a:pPr algn="l" marL="0" indent="0" lvl="0">
              <a:lnSpc>
                <a:spcPts val="6273"/>
              </a:lnSpc>
              <a:spcBef>
                <a:spcPct val="0"/>
              </a:spcBef>
            </a:pPr>
            <a:r>
              <a:rPr lang="en-US" sz="4481" spc="125">
                <a:solidFill>
                  <a:srgbClr val="000000"/>
                </a:solidFill>
                <a:latin typeface="League Spartan"/>
                <a:ea typeface="League Spartan"/>
                <a:cs typeface="League Spartan"/>
                <a:sym typeface="League Spartan"/>
              </a:rPr>
              <a:t>INTRODUCTION: MULTIMODAL DATA</a:t>
            </a:r>
          </a:p>
        </p:txBody>
      </p:sp>
      <p:sp>
        <p:nvSpPr>
          <p:cNvPr name="TextBox 6" id="6"/>
          <p:cNvSpPr txBox="true"/>
          <p:nvPr/>
        </p:nvSpPr>
        <p:spPr>
          <a:xfrm rot="0">
            <a:off x="2585286" y="344050"/>
            <a:ext cx="5706106" cy="407640"/>
          </a:xfrm>
          <a:prstGeom prst="rect">
            <a:avLst/>
          </a:prstGeom>
        </p:spPr>
        <p:txBody>
          <a:bodyPr anchor="t" rtlCol="false" tIns="0" lIns="0" bIns="0" rIns="0">
            <a:spAutoFit/>
          </a:bodyPr>
          <a:lstStyle/>
          <a:p>
            <a:pPr algn="l">
              <a:lnSpc>
                <a:spcPts val="3327"/>
              </a:lnSpc>
              <a:spcBef>
                <a:spcPct val="0"/>
              </a:spcBef>
            </a:pPr>
            <a:r>
              <a:rPr lang="en-US" sz="2376" spc="674">
                <a:solidFill>
                  <a:srgbClr val="000000"/>
                </a:solidFill>
                <a:latin typeface="Open Sans"/>
                <a:ea typeface="Open Sans"/>
                <a:cs typeface="Open Sans"/>
                <a:sym typeface="Open Sans"/>
              </a:rPr>
              <a:t>MAASTRICHT UNIVERSITY</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grpSp>
        <p:nvGrpSpPr>
          <p:cNvPr name="Group 8" id="8"/>
          <p:cNvGrpSpPr/>
          <p:nvPr/>
        </p:nvGrpSpPr>
        <p:grpSpPr>
          <a:xfrm rot="0">
            <a:off x="2585286" y="3338922"/>
            <a:ext cx="4562872" cy="365376"/>
            <a:chOff x="0" y="0"/>
            <a:chExt cx="6083829" cy="487168"/>
          </a:xfrm>
        </p:grpSpPr>
        <p:grpSp>
          <p:nvGrpSpPr>
            <p:cNvPr name="Group 9" id="9"/>
            <p:cNvGrpSpPr/>
            <p:nvPr/>
          </p:nvGrpSpPr>
          <p:grpSpPr>
            <a:xfrm rot="0">
              <a:off x="0" y="25400"/>
              <a:ext cx="461768" cy="46176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7FF"/>
              </a:solidFill>
              <a:ln w="19050" cap="sq">
                <a:solidFill>
                  <a:srgbClr val="000000"/>
                </a:solid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844087" y="-38100"/>
              <a:ext cx="5239742" cy="51562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Canva Sans Bold"/>
                  <a:ea typeface="Canva Sans Bold"/>
                  <a:cs typeface="Canva Sans Bold"/>
                  <a:sym typeface="Canva Sans Bold"/>
                </a:rPr>
                <a:t>What is Multimodality?</a:t>
              </a:r>
            </a:p>
          </p:txBody>
        </p:sp>
      </p:grpSp>
      <p:grpSp>
        <p:nvGrpSpPr>
          <p:cNvPr name="Group 13" id="13"/>
          <p:cNvGrpSpPr/>
          <p:nvPr/>
        </p:nvGrpSpPr>
        <p:grpSpPr>
          <a:xfrm rot="0">
            <a:off x="2585286" y="5237823"/>
            <a:ext cx="346326" cy="34632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90B5"/>
            </a:solidFill>
            <a:ln w="19050" cap="sq">
              <a:solidFill>
                <a:srgbClr val="000000"/>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6" id="16"/>
          <p:cNvSpPr txBox="true"/>
          <p:nvPr/>
        </p:nvSpPr>
        <p:spPr>
          <a:xfrm rot="0">
            <a:off x="3218351" y="5180673"/>
            <a:ext cx="4698932" cy="39624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Canva Sans Bold"/>
                <a:ea typeface="Canva Sans Bold"/>
                <a:cs typeface="Canva Sans Bold"/>
                <a:sym typeface="Canva Sans Bold"/>
              </a:rPr>
              <a:t>Why Multimodal Data Matters?</a:t>
            </a:r>
          </a:p>
        </p:txBody>
      </p:sp>
      <p:sp>
        <p:nvSpPr>
          <p:cNvPr name="TextBox 17" id="17"/>
          <p:cNvSpPr txBox="true"/>
          <p:nvPr/>
        </p:nvSpPr>
        <p:spPr>
          <a:xfrm rot="0">
            <a:off x="3154258" y="4047198"/>
            <a:ext cx="3993803" cy="341258"/>
          </a:xfrm>
          <a:prstGeom prst="rect">
            <a:avLst/>
          </a:prstGeom>
        </p:spPr>
        <p:txBody>
          <a:bodyPr anchor="t" rtlCol="false" tIns="0" lIns="0" bIns="0" rIns="0">
            <a:spAutoFit/>
          </a:bodyPr>
          <a:lstStyle/>
          <a:p>
            <a:pPr algn="just" marL="418774" indent="-209387" lvl="1">
              <a:lnSpc>
                <a:spcPts val="2715"/>
              </a:lnSpc>
              <a:buFont typeface="Arial"/>
              <a:buChar char="•"/>
            </a:pPr>
            <a:r>
              <a:rPr lang="en-US" sz="1939">
                <a:solidFill>
                  <a:srgbClr val="000000"/>
                </a:solidFill>
                <a:latin typeface="Canva Sans"/>
                <a:ea typeface="Canva Sans"/>
                <a:cs typeface="Canva Sans"/>
                <a:sym typeface="Canva Sans"/>
              </a:rPr>
              <a:t>Different types of information</a:t>
            </a:r>
          </a:p>
        </p:txBody>
      </p:sp>
      <p:sp>
        <p:nvSpPr>
          <p:cNvPr name="TextBox 18" id="18"/>
          <p:cNvSpPr txBox="true"/>
          <p:nvPr/>
        </p:nvSpPr>
        <p:spPr>
          <a:xfrm rot="0">
            <a:off x="3218351" y="5918078"/>
            <a:ext cx="8391227" cy="1027058"/>
          </a:xfrm>
          <a:prstGeom prst="rect">
            <a:avLst/>
          </a:prstGeom>
        </p:spPr>
        <p:txBody>
          <a:bodyPr anchor="t" rtlCol="false" tIns="0" lIns="0" bIns="0" rIns="0">
            <a:spAutoFit/>
          </a:bodyPr>
          <a:lstStyle/>
          <a:p>
            <a:pPr algn="just" marL="418774" indent="-209387" lvl="1">
              <a:lnSpc>
                <a:spcPts val="2715"/>
              </a:lnSpc>
              <a:buFont typeface="Arial"/>
              <a:buChar char="•"/>
            </a:pPr>
            <a:r>
              <a:rPr lang="en-US" sz="1939">
                <a:solidFill>
                  <a:srgbClr val="000000"/>
                </a:solidFill>
                <a:latin typeface="Canva Sans"/>
                <a:ea typeface="Canva Sans"/>
                <a:cs typeface="Canva Sans"/>
                <a:sym typeface="Canva Sans"/>
              </a:rPr>
              <a:t>Real-world information is rarely one-dimensional</a:t>
            </a:r>
          </a:p>
          <a:p>
            <a:pPr algn="just">
              <a:lnSpc>
                <a:spcPts val="2715"/>
              </a:lnSpc>
            </a:pPr>
          </a:p>
          <a:p>
            <a:pPr algn="just" marL="418774" indent="-209387" lvl="1">
              <a:lnSpc>
                <a:spcPts val="2715"/>
              </a:lnSpc>
              <a:buFont typeface="Arial"/>
              <a:buChar char="•"/>
            </a:pPr>
            <a:r>
              <a:rPr lang="en-US" sz="1939">
                <a:solidFill>
                  <a:srgbClr val="000000"/>
                </a:solidFill>
                <a:latin typeface="Canva Sans"/>
                <a:ea typeface="Canva Sans"/>
                <a:cs typeface="Canva Sans"/>
                <a:sym typeface="Canva Sans"/>
              </a:rPr>
              <a:t>Combining diverse data sources offers deeper and broader insights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282828"/>
        </a:solidFill>
      </p:bgPr>
    </p:bg>
    <p:spTree>
      <p:nvGrpSpPr>
        <p:cNvPr id="1" name=""/>
        <p:cNvGrpSpPr/>
        <p:nvPr/>
      </p:nvGrpSpPr>
      <p:grpSpPr>
        <a:xfrm>
          <a:off x="0" y="0"/>
          <a:ext cx="0" cy="0"/>
          <a:chOff x="0" y="0"/>
          <a:chExt cx="0" cy="0"/>
        </a:xfrm>
      </p:grpSpPr>
      <p:sp>
        <p:nvSpPr>
          <p:cNvPr name="Freeform 2" id="2"/>
          <p:cNvSpPr/>
          <p:nvPr/>
        </p:nvSpPr>
        <p:spPr>
          <a:xfrm flipH="false" flipV="false" rot="0">
            <a:off x="1707774" y="3029494"/>
            <a:ext cx="3595798" cy="405345"/>
          </a:xfrm>
          <a:custGeom>
            <a:avLst/>
            <a:gdLst/>
            <a:ahLst/>
            <a:cxnLst/>
            <a:rect r="r" b="b" t="t" l="l"/>
            <a:pathLst>
              <a:path h="405345" w="3595798">
                <a:moveTo>
                  <a:pt x="0" y="0"/>
                </a:moveTo>
                <a:lnTo>
                  <a:pt x="3595798" y="0"/>
                </a:lnTo>
                <a:lnTo>
                  <a:pt x="3595798" y="405345"/>
                </a:lnTo>
                <a:lnTo>
                  <a:pt x="0" y="405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110709" y="4495924"/>
            <a:ext cx="11520040" cy="1298623"/>
          </a:xfrm>
          <a:custGeom>
            <a:avLst/>
            <a:gdLst/>
            <a:ahLst/>
            <a:cxnLst/>
            <a:rect r="r" b="b" t="t" l="l"/>
            <a:pathLst>
              <a:path h="1298623" w="11520040">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994243" y="4381014"/>
            <a:ext cx="8851736" cy="546734"/>
          </a:xfrm>
          <a:prstGeom prst="rect">
            <a:avLst/>
          </a:prstGeom>
        </p:spPr>
        <p:txBody>
          <a:bodyPr anchor="t" rtlCol="false" tIns="0" lIns="0" bIns="0" rIns="0">
            <a:spAutoFit/>
          </a:bodyPr>
          <a:lstStyle/>
          <a:p>
            <a:pPr algn="just" marL="0" indent="0" lvl="1">
              <a:lnSpc>
                <a:spcPts val="4800"/>
              </a:lnSpc>
              <a:spcBef>
                <a:spcPct val="0"/>
              </a:spcBef>
            </a:pPr>
            <a:r>
              <a:rPr lang="en-US" sz="2400">
                <a:solidFill>
                  <a:srgbClr val="FFFFFF"/>
                </a:solidFill>
                <a:latin typeface="Canva Sans"/>
                <a:ea typeface="Canva Sans"/>
                <a:cs typeface="Canva Sans"/>
                <a:sym typeface="Canva Sans"/>
              </a:rPr>
              <a:t>How can we effectively integrate multiple data modalities ?</a:t>
            </a:r>
          </a:p>
        </p:txBody>
      </p:sp>
      <p:sp>
        <p:nvSpPr>
          <p:cNvPr name="TextBox 5" id="5"/>
          <p:cNvSpPr txBox="true"/>
          <p:nvPr/>
        </p:nvSpPr>
        <p:spPr>
          <a:xfrm rot="0">
            <a:off x="1707774" y="1396191"/>
            <a:ext cx="8684048" cy="1633303"/>
          </a:xfrm>
          <a:prstGeom prst="rect">
            <a:avLst/>
          </a:prstGeom>
        </p:spPr>
        <p:txBody>
          <a:bodyPr anchor="t" rtlCol="false" tIns="0" lIns="0" bIns="0" rIns="0">
            <a:spAutoFit/>
          </a:bodyPr>
          <a:lstStyle/>
          <a:p>
            <a:pPr algn="l" marL="0" indent="0" lvl="0">
              <a:lnSpc>
                <a:spcPts val="13404"/>
              </a:lnSpc>
              <a:spcBef>
                <a:spcPct val="0"/>
              </a:spcBef>
            </a:pPr>
            <a:r>
              <a:rPr lang="en-US" b="true" sz="9574" spc="268" strike="noStrike" u="none">
                <a:solidFill>
                  <a:srgbClr val="FFFFFF"/>
                </a:solidFill>
                <a:latin typeface="League Spartan"/>
                <a:ea typeface="League Spartan"/>
                <a:cs typeface="League Spartan"/>
                <a:sym typeface="League Spartan"/>
              </a:rPr>
              <a:t>DISCUSSION</a:t>
            </a:r>
          </a:p>
        </p:txBody>
      </p:sp>
      <p:sp>
        <p:nvSpPr>
          <p:cNvPr name="TextBox 6" id="6"/>
          <p:cNvSpPr txBox="true"/>
          <p:nvPr/>
        </p:nvSpPr>
        <p:spPr>
          <a:xfrm rot="0">
            <a:off x="11553194" y="981075"/>
            <a:ext cx="5706106" cy="406363"/>
          </a:xfrm>
          <a:prstGeom prst="rect">
            <a:avLst/>
          </a:prstGeom>
        </p:spPr>
        <p:txBody>
          <a:bodyPr anchor="t" rtlCol="false" tIns="0" lIns="0" bIns="0" rIns="0">
            <a:spAutoFit/>
          </a:bodyPr>
          <a:lstStyle/>
          <a:p>
            <a:pPr algn="r">
              <a:lnSpc>
                <a:spcPts val="3327"/>
              </a:lnSpc>
              <a:spcBef>
                <a:spcPct val="0"/>
              </a:spcBef>
            </a:pPr>
            <a:r>
              <a:rPr lang="en-US" sz="2376" spc="674">
                <a:solidFill>
                  <a:srgbClr val="FFFFFF"/>
                </a:solidFill>
                <a:latin typeface="Open Sans"/>
                <a:ea typeface="Open Sans"/>
                <a:cs typeface="Open Sans"/>
                <a:sym typeface="Open Sans"/>
              </a:rPr>
              <a:t>MAASTRICHT UNIVERSITY</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40</a:t>
            </a:r>
          </a:p>
        </p:txBody>
      </p:sp>
      <p:sp>
        <p:nvSpPr>
          <p:cNvPr name="TextBox 8" id="8"/>
          <p:cNvSpPr txBox="true"/>
          <p:nvPr/>
        </p:nvSpPr>
        <p:spPr>
          <a:xfrm rot="0">
            <a:off x="1522353" y="3995886"/>
            <a:ext cx="1078844" cy="1309369"/>
          </a:xfrm>
          <a:prstGeom prst="rect">
            <a:avLst/>
          </a:prstGeom>
        </p:spPr>
        <p:txBody>
          <a:bodyPr anchor="t" rtlCol="false" tIns="0" lIns="0" bIns="0" rIns="0">
            <a:spAutoFit/>
          </a:bodyPr>
          <a:lstStyle/>
          <a:p>
            <a:pPr algn="ctr">
              <a:lnSpc>
                <a:spcPts val="10780"/>
              </a:lnSpc>
            </a:pPr>
            <a:r>
              <a:rPr lang="en-US" sz="7700" b="true">
                <a:solidFill>
                  <a:srgbClr val="FFA4D8"/>
                </a:solidFill>
                <a:latin typeface="Open Sans Bold"/>
                <a:ea typeface="Open Sans Bold"/>
                <a:cs typeface="Open Sans Bold"/>
                <a:sym typeface="Open Sans Bold"/>
              </a:rPr>
              <a:t>1</a:t>
            </a:r>
          </a:p>
        </p:txBody>
      </p:sp>
      <p:sp>
        <p:nvSpPr>
          <p:cNvPr name="TextBox 9" id="9"/>
          <p:cNvSpPr txBox="true"/>
          <p:nvPr/>
        </p:nvSpPr>
        <p:spPr>
          <a:xfrm rot="0">
            <a:off x="1522353" y="5867230"/>
            <a:ext cx="1078844" cy="1309369"/>
          </a:xfrm>
          <a:prstGeom prst="rect">
            <a:avLst/>
          </a:prstGeom>
        </p:spPr>
        <p:txBody>
          <a:bodyPr anchor="t" rtlCol="false" tIns="0" lIns="0" bIns="0" rIns="0">
            <a:spAutoFit/>
          </a:bodyPr>
          <a:lstStyle/>
          <a:p>
            <a:pPr algn="ctr">
              <a:lnSpc>
                <a:spcPts val="10780"/>
              </a:lnSpc>
            </a:pPr>
            <a:r>
              <a:rPr lang="en-US" sz="7700" b="true">
                <a:solidFill>
                  <a:srgbClr val="5271FF"/>
                </a:solidFill>
                <a:latin typeface="Open Sans Bold"/>
                <a:ea typeface="Open Sans Bold"/>
                <a:cs typeface="Open Sans Bold"/>
                <a:sym typeface="Open Sans Bold"/>
              </a:rPr>
              <a:t>2</a:t>
            </a:r>
          </a:p>
        </p:txBody>
      </p:sp>
      <p:sp>
        <p:nvSpPr>
          <p:cNvPr name="TextBox 10" id="10"/>
          <p:cNvSpPr txBox="true"/>
          <p:nvPr/>
        </p:nvSpPr>
        <p:spPr>
          <a:xfrm rot="0">
            <a:off x="2994243" y="6252358"/>
            <a:ext cx="8851736" cy="1156334"/>
          </a:xfrm>
          <a:prstGeom prst="rect">
            <a:avLst/>
          </a:prstGeom>
        </p:spPr>
        <p:txBody>
          <a:bodyPr anchor="t" rtlCol="false" tIns="0" lIns="0" bIns="0" rIns="0">
            <a:spAutoFit/>
          </a:bodyPr>
          <a:lstStyle/>
          <a:p>
            <a:pPr algn="just" marL="0" indent="0" lvl="1">
              <a:lnSpc>
                <a:spcPts val="4800"/>
              </a:lnSpc>
              <a:spcBef>
                <a:spcPct val="0"/>
              </a:spcBef>
            </a:pPr>
            <a:r>
              <a:rPr lang="en-US" sz="2400">
                <a:solidFill>
                  <a:srgbClr val="FFFFFF"/>
                </a:solidFill>
                <a:latin typeface="Canva Sans"/>
                <a:ea typeface="Canva Sans"/>
                <a:cs typeface="Canva Sans"/>
                <a:sym typeface="Canva Sans"/>
              </a:rPr>
              <a:t>How can we explain the similarity scores between items based on multimodal information?</a:t>
            </a:r>
          </a:p>
        </p:txBody>
      </p:sp>
      <p:sp>
        <p:nvSpPr>
          <p:cNvPr name="Freeform 11" id="11"/>
          <p:cNvSpPr/>
          <p:nvPr/>
        </p:nvSpPr>
        <p:spPr>
          <a:xfrm flipH="false" flipV="false" rot="0">
            <a:off x="12236504" y="4138761"/>
            <a:ext cx="1237703" cy="1146341"/>
          </a:xfrm>
          <a:custGeom>
            <a:avLst/>
            <a:gdLst/>
            <a:ahLst/>
            <a:cxnLst/>
            <a:rect r="r" b="b" t="t" l="l"/>
            <a:pathLst>
              <a:path h="1146341" w="1237703">
                <a:moveTo>
                  <a:pt x="0" y="0"/>
                </a:moveTo>
                <a:lnTo>
                  <a:pt x="1237703" y="0"/>
                </a:lnTo>
                <a:lnTo>
                  <a:pt x="1237703" y="1146341"/>
                </a:lnTo>
                <a:lnTo>
                  <a:pt x="0" y="11463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282828"/>
        </a:solidFill>
      </p:bgPr>
    </p:bg>
    <p:spTree>
      <p:nvGrpSpPr>
        <p:cNvPr id="1" name=""/>
        <p:cNvGrpSpPr/>
        <p:nvPr/>
      </p:nvGrpSpPr>
      <p:grpSpPr>
        <a:xfrm>
          <a:off x="0" y="0"/>
          <a:ext cx="0" cy="0"/>
          <a:chOff x="0" y="0"/>
          <a:chExt cx="0" cy="0"/>
        </a:xfrm>
      </p:grpSpPr>
      <p:sp>
        <p:nvSpPr>
          <p:cNvPr name="Freeform 2" id="2"/>
          <p:cNvSpPr/>
          <p:nvPr/>
        </p:nvSpPr>
        <p:spPr>
          <a:xfrm flipH="false" flipV="false" rot="0">
            <a:off x="1707774" y="3029494"/>
            <a:ext cx="3595798" cy="405345"/>
          </a:xfrm>
          <a:custGeom>
            <a:avLst/>
            <a:gdLst/>
            <a:ahLst/>
            <a:cxnLst/>
            <a:rect r="r" b="b" t="t" l="l"/>
            <a:pathLst>
              <a:path h="405345" w="3595798">
                <a:moveTo>
                  <a:pt x="0" y="0"/>
                </a:moveTo>
                <a:lnTo>
                  <a:pt x="3595798" y="0"/>
                </a:lnTo>
                <a:lnTo>
                  <a:pt x="3595798" y="405345"/>
                </a:lnTo>
                <a:lnTo>
                  <a:pt x="0" y="405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110709" y="4495924"/>
            <a:ext cx="11520040" cy="1298623"/>
          </a:xfrm>
          <a:custGeom>
            <a:avLst/>
            <a:gdLst/>
            <a:ahLst/>
            <a:cxnLst/>
            <a:rect r="r" b="b" t="t" l="l"/>
            <a:pathLst>
              <a:path h="1298623" w="11520040">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236504" y="4138761"/>
            <a:ext cx="1237703" cy="1146341"/>
          </a:xfrm>
          <a:custGeom>
            <a:avLst/>
            <a:gdLst/>
            <a:ahLst/>
            <a:cxnLst/>
            <a:rect r="r" b="b" t="t" l="l"/>
            <a:pathLst>
              <a:path h="1146341" w="1237703">
                <a:moveTo>
                  <a:pt x="0" y="0"/>
                </a:moveTo>
                <a:lnTo>
                  <a:pt x="1237703" y="0"/>
                </a:lnTo>
                <a:lnTo>
                  <a:pt x="1237703" y="1146341"/>
                </a:lnTo>
                <a:lnTo>
                  <a:pt x="0" y="11463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994243" y="4381014"/>
            <a:ext cx="8851736" cy="546734"/>
          </a:xfrm>
          <a:prstGeom prst="rect">
            <a:avLst/>
          </a:prstGeom>
        </p:spPr>
        <p:txBody>
          <a:bodyPr anchor="t" rtlCol="false" tIns="0" lIns="0" bIns="0" rIns="0">
            <a:spAutoFit/>
          </a:bodyPr>
          <a:lstStyle/>
          <a:p>
            <a:pPr algn="just" marL="0" indent="0" lvl="1">
              <a:lnSpc>
                <a:spcPts val="4800"/>
              </a:lnSpc>
              <a:spcBef>
                <a:spcPct val="0"/>
              </a:spcBef>
            </a:pPr>
            <a:r>
              <a:rPr lang="en-US" sz="2400">
                <a:solidFill>
                  <a:srgbClr val="FFFFFF"/>
                </a:solidFill>
                <a:latin typeface="Canva Sans"/>
                <a:ea typeface="Canva Sans"/>
                <a:cs typeface="Canva Sans"/>
                <a:sym typeface="Canva Sans"/>
              </a:rPr>
              <a:t>How can we effectively integrate multiple data modalities ?</a:t>
            </a:r>
          </a:p>
        </p:txBody>
      </p:sp>
      <p:sp>
        <p:nvSpPr>
          <p:cNvPr name="TextBox 6" id="6"/>
          <p:cNvSpPr txBox="true"/>
          <p:nvPr/>
        </p:nvSpPr>
        <p:spPr>
          <a:xfrm rot="0">
            <a:off x="1707774" y="1396191"/>
            <a:ext cx="8684048" cy="1633303"/>
          </a:xfrm>
          <a:prstGeom prst="rect">
            <a:avLst/>
          </a:prstGeom>
        </p:spPr>
        <p:txBody>
          <a:bodyPr anchor="t" rtlCol="false" tIns="0" lIns="0" bIns="0" rIns="0">
            <a:spAutoFit/>
          </a:bodyPr>
          <a:lstStyle/>
          <a:p>
            <a:pPr algn="l" marL="0" indent="0" lvl="0">
              <a:lnSpc>
                <a:spcPts val="13404"/>
              </a:lnSpc>
              <a:spcBef>
                <a:spcPct val="0"/>
              </a:spcBef>
            </a:pPr>
            <a:r>
              <a:rPr lang="en-US" b="true" sz="9574" spc="268" strike="noStrike" u="none">
                <a:solidFill>
                  <a:srgbClr val="FFFFFF"/>
                </a:solidFill>
                <a:latin typeface="League Spartan"/>
                <a:ea typeface="League Spartan"/>
                <a:cs typeface="League Spartan"/>
                <a:sym typeface="League Spartan"/>
              </a:rPr>
              <a:t>DISCUSSION</a:t>
            </a:r>
          </a:p>
        </p:txBody>
      </p:sp>
      <p:sp>
        <p:nvSpPr>
          <p:cNvPr name="TextBox 7" id="7"/>
          <p:cNvSpPr txBox="true"/>
          <p:nvPr/>
        </p:nvSpPr>
        <p:spPr>
          <a:xfrm rot="0">
            <a:off x="11553194" y="981075"/>
            <a:ext cx="5706106" cy="406363"/>
          </a:xfrm>
          <a:prstGeom prst="rect">
            <a:avLst/>
          </a:prstGeom>
        </p:spPr>
        <p:txBody>
          <a:bodyPr anchor="t" rtlCol="false" tIns="0" lIns="0" bIns="0" rIns="0">
            <a:spAutoFit/>
          </a:bodyPr>
          <a:lstStyle/>
          <a:p>
            <a:pPr algn="r">
              <a:lnSpc>
                <a:spcPts val="3327"/>
              </a:lnSpc>
              <a:spcBef>
                <a:spcPct val="0"/>
              </a:spcBef>
            </a:pPr>
            <a:r>
              <a:rPr lang="en-US" sz="2376" spc="674">
                <a:solidFill>
                  <a:srgbClr val="FFFFFF"/>
                </a:solidFill>
                <a:latin typeface="Open Sans"/>
                <a:ea typeface="Open Sans"/>
                <a:cs typeface="Open Sans"/>
                <a:sym typeface="Open Sans"/>
              </a:rPr>
              <a:t>MAASTRICHT UNIVERSITY</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41</a:t>
            </a:r>
          </a:p>
        </p:txBody>
      </p:sp>
      <p:sp>
        <p:nvSpPr>
          <p:cNvPr name="TextBox 9" id="9"/>
          <p:cNvSpPr txBox="true"/>
          <p:nvPr/>
        </p:nvSpPr>
        <p:spPr>
          <a:xfrm rot="0">
            <a:off x="1522353" y="3995886"/>
            <a:ext cx="1078844" cy="1309369"/>
          </a:xfrm>
          <a:prstGeom prst="rect">
            <a:avLst/>
          </a:prstGeom>
        </p:spPr>
        <p:txBody>
          <a:bodyPr anchor="t" rtlCol="false" tIns="0" lIns="0" bIns="0" rIns="0">
            <a:spAutoFit/>
          </a:bodyPr>
          <a:lstStyle/>
          <a:p>
            <a:pPr algn="ctr">
              <a:lnSpc>
                <a:spcPts val="10780"/>
              </a:lnSpc>
            </a:pPr>
            <a:r>
              <a:rPr lang="en-US" sz="7700" b="true">
                <a:solidFill>
                  <a:srgbClr val="FFA4D8"/>
                </a:solidFill>
                <a:latin typeface="Open Sans Bold"/>
                <a:ea typeface="Open Sans Bold"/>
                <a:cs typeface="Open Sans Bold"/>
                <a:sym typeface="Open Sans Bold"/>
              </a:rPr>
              <a:t>1</a:t>
            </a:r>
          </a:p>
        </p:txBody>
      </p:sp>
      <p:sp>
        <p:nvSpPr>
          <p:cNvPr name="TextBox 10" id="10"/>
          <p:cNvSpPr txBox="true"/>
          <p:nvPr/>
        </p:nvSpPr>
        <p:spPr>
          <a:xfrm rot="0">
            <a:off x="1522353" y="5867230"/>
            <a:ext cx="1078844" cy="1309369"/>
          </a:xfrm>
          <a:prstGeom prst="rect">
            <a:avLst/>
          </a:prstGeom>
        </p:spPr>
        <p:txBody>
          <a:bodyPr anchor="t" rtlCol="false" tIns="0" lIns="0" bIns="0" rIns="0">
            <a:spAutoFit/>
          </a:bodyPr>
          <a:lstStyle/>
          <a:p>
            <a:pPr algn="ctr">
              <a:lnSpc>
                <a:spcPts val="10780"/>
              </a:lnSpc>
            </a:pPr>
            <a:r>
              <a:rPr lang="en-US" sz="7700" b="true">
                <a:solidFill>
                  <a:srgbClr val="5271FF"/>
                </a:solidFill>
                <a:latin typeface="Open Sans Bold"/>
                <a:ea typeface="Open Sans Bold"/>
                <a:cs typeface="Open Sans Bold"/>
                <a:sym typeface="Open Sans Bold"/>
              </a:rPr>
              <a:t>2</a:t>
            </a:r>
          </a:p>
        </p:txBody>
      </p:sp>
      <p:sp>
        <p:nvSpPr>
          <p:cNvPr name="TextBox 11" id="11"/>
          <p:cNvSpPr txBox="true"/>
          <p:nvPr/>
        </p:nvSpPr>
        <p:spPr>
          <a:xfrm rot="0">
            <a:off x="1522353" y="7738574"/>
            <a:ext cx="1078844" cy="1309369"/>
          </a:xfrm>
          <a:prstGeom prst="rect">
            <a:avLst/>
          </a:prstGeom>
        </p:spPr>
        <p:txBody>
          <a:bodyPr anchor="t" rtlCol="false" tIns="0" lIns="0" bIns="0" rIns="0">
            <a:spAutoFit/>
          </a:bodyPr>
          <a:lstStyle/>
          <a:p>
            <a:pPr algn="ctr">
              <a:lnSpc>
                <a:spcPts val="10780"/>
              </a:lnSpc>
            </a:pPr>
            <a:r>
              <a:rPr lang="en-US" sz="7700" b="true">
                <a:solidFill>
                  <a:srgbClr val="5CE1E6"/>
                </a:solidFill>
                <a:latin typeface="Open Sans Bold"/>
                <a:ea typeface="Open Sans Bold"/>
                <a:cs typeface="Open Sans Bold"/>
                <a:sym typeface="Open Sans Bold"/>
              </a:rPr>
              <a:t>3</a:t>
            </a:r>
          </a:p>
        </p:txBody>
      </p:sp>
      <p:sp>
        <p:nvSpPr>
          <p:cNvPr name="TextBox 12" id="12"/>
          <p:cNvSpPr txBox="true"/>
          <p:nvPr/>
        </p:nvSpPr>
        <p:spPr>
          <a:xfrm rot="0">
            <a:off x="2994243" y="6252358"/>
            <a:ext cx="8851736" cy="1156334"/>
          </a:xfrm>
          <a:prstGeom prst="rect">
            <a:avLst/>
          </a:prstGeom>
        </p:spPr>
        <p:txBody>
          <a:bodyPr anchor="t" rtlCol="false" tIns="0" lIns="0" bIns="0" rIns="0">
            <a:spAutoFit/>
          </a:bodyPr>
          <a:lstStyle/>
          <a:p>
            <a:pPr algn="just" marL="0" indent="0" lvl="1">
              <a:lnSpc>
                <a:spcPts val="4800"/>
              </a:lnSpc>
              <a:spcBef>
                <a:spcPct val="0"/>
              </a:spcBef>
            </a:pPr>
            <a:r>
              <a:rPr lang="en-US" sz="2400">
                <a:solidFill>
                  <a:srgbClr val="FFFFFF"/>
                </a:solidFill>
                <a:latin typeface="Canva Sans"/>
                <a:ea typeface="Canva Sans"/>
                <a:cs typeface="Canva Sans"/>
                <a:sym typeface="Canva Sans"/>
              </a:rPr>
              <a:t>How can we explain the similarity scores between items based on multimodal information?</a:t>
            </a:r>
          </a:p>
        </p:txBody>
      </p:sp>
      <p:sp>
        <p:nvSpPr>
          <p:cNvPr name="TextBox 13" id="13"/>
          <p:cNvSpPr txBox="true"/>
          <p:nvPr/>
        </p:nvSpPr>
        <p:spPr>
          <a:xfrm rot="0">
            <a:off x="2994243" y="8105921"/>
            <a:ext cx="8851736" cy="1156334"/>
          </a:xfrm>
          <a:prstGeom prst="rect">
            <a:avLst/>
          </a:prstGeom>
        </p:spPr>
        <p:txBody>
          <a:bodyPr anchor="t" rtlCol="false" tIns="0" lIns="0" bIns="0" rIns="0">
            <a:spAutoFit/>
          </a:bodyPr>
          <a:lstStyle/>
          <a:p>
            <a:pPr algn="just" marL="0" indent="0" lvl="1">
              <a:lnSpc>
                <a:spcPts val="4800"/>
              </a:lnSpc>
              <a:spcBef>
                <a:spcPct val="0"/>
              </a:spcBef>
            </a:pPr>
            <a:r>
              <a:rPr lang="en-US" sz="2400">
                <a:solidFill>
                  <a:srgbClr val="FFFFFF"/>
                </a:solidFill>
                <a:latin typeface="Canva Sans"/>
                <a:ea typeface="Canva Sans"/>
                <a:cs typeface="Canva Sans"/>
                <a:sym typeface="Canva Sans"/>
              </a:rPr>
              <a:t>How can we evaluate the accuracy and correctness of the explanations provided by explainable AI (XAI) techniques?</a:t>
            </a:r>
          </a:p>
        </p:txBody>
      </p:sp>
      <p:sp>
        <p:nvSpPr>
          <p:cNvPr name="Freeform 14" id="14"/>
          <p:cNvSpPr/>
          <p:nvPr/>
        </p:nvSpPr>
        <p:spPr>
          <a:xfrm flipH="false" flipV="false" rot="0">
            <a:off x="12236504" y="6030259"/>
            <a:ext cx="1237703" cy="1146341"/>
          </a:xfrm>
          <a:custGeom>
            <a:avLst/>
            <a:gdLst/>
            <a:ahLst/>
            <a:cxnLst/>
            <a:rect r="r" b="b" t="t" l="l"/>
            <a:pathLst>
              <a:path h="1146341" w="1237703">
                <a:moveTo>
                  <a:pt x="0" y="0"/>
                </a:moveTo>
                <a:lnTo>
                  <a:pt x="1237703" y="0"/>
                </a:lnTo>
                <a:lnTo>
                  <a:pt x="1237703" y="1146340"/>
                </a:lnTo>
                <a:lnTo>
                  <a:pt x="0" y="11463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282828"/>
        </a:solidFill>
      </p:bgPr>
    </p:bg>
    <p:spTree>
      <p:nvGrpSpPr>
        <p:cNvPr id="1" name=""/>
        <p:cNvGrpSpPr/>
        <p:nvPr/>
      </p:nvGrpSpPr>
      <p:grpSpPr>
        <a:xfrm>
          <a:off x="0" y="0"/>
          <a:ext cx="0" cy="0"/>
          <a:chOff x="0" y="0"/>
          <a:chExt cx="0" cy="0"/>
        </a:xfrm>
      </p:grpSpPr>
      <p:sp>
        <p:nvSpPr>
          <p:cNvPr name="Freeform 2" id="2"/>
          <p:cNvSpPr/>
          <p:nvPr/>
        </p:nvSpPr>
        <p:spPr>
          <a:xfrm flipH="false" flipV="false" rot="0">
            <a:off x="1707774" y="3029494"/>
            <a:ext cx="3595798" cy="405345"/>
          </a:xfrm>
          <a:custGeom>
            <a:avLst/>
            <a:gdLst/>
            <a:ahLst/>
            <a:cxnLst/>
            <a:rect r="r" b="b" t="t" l="l"/>
            <a:pathLst>
              <a:path h="405345" w="3595798">
                <a:moveTo>
                  <a:pt x="0" y="0"/>
                </a:moveTo>
                <a:lnTo>
                  <a:pt x="3595798" y="0"/>
                </a:lnTo>
                <a:lnTo>
                  <a:pt x="3595798" y="405345"/>
                </a:lnTo>
                <a:lnTo>
                  <a:pt x="0" y="405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110709" y="4495924"/>
            <a:ext cx="11520040" cy="1298623"/>
          </a:xfrm>
          <a:custGeom>
            <a:avLst/>
            <a:gdLst/>
            <a:ahLst/>
            <a:cxnLst/>
            <a:rect r="r" b="b" t="t" l="l"/>
            <a:pathLst>
              <a:path h="1298623" w="11520040">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236504" y="4138761"/>
            <a:ext cx="1237703" cy="1146341"/>
          </a:xfrm>
          <a:custGeom>
            <a:avLst/>
            <a:gdLst/>
            <a:ahLst/>
            <a:cxnLst/>
            <a:rect r="r" b="b" t="t" l="l"/>
            <a:pathLst>
              <a:path h="1146341" w="1237703">
                <a:moveTo>
                  <a:pt x="0" y="0"/>
                </a:moveTo>
                <a:lnTo>
                  <a:pt x="1237703" y="0"/>
                </a:lnTo>
                <a:lnTo>
                  <a:pt x="1237703" y="1146341"/>
                </a:lnTo>
                <a:lnTo>
                  <a:pt x="0" y="11463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994243" y="4381014"/>
            <a:ext cx="8851736" cy="546734"/>
          </a:xfrm>
          <a:prstGeom prst="rect">
            <a:avLst/>
          </a:prstGeom>
        </p:spPr>
        <p:txBody>
          <a:bodyPr anchor="t" rtlCol="false" tIns="0" lIns="0" bIns="0" rIns="0">
            <a:spAutoFit/>
          </a:bodyPr>
          <a:lstStyle/>
          <a:p>
            <a:pPr algn="just" marL="0" indent="0" lvl="1">
              <a:lnSpc>
                <a:spcPts val="4800"/>
              </a:lnSpc>
              <a:spcBef>
                <a:spcPct val="0"/>
              </a:spcBef>
            </a:pPr>
            <a:r>
              <a:rPr lang="en-US" sz="2400">
                <a:solidFill>
                  <a:srgbClr val="FFFFFF"/>
                </a:solidFill>
                <a:latin typeface="Canva Sans"/>
                <a:ea typeface="Canva Sans"/>
                <a:cs typeface="Canva Sans"/>
                <a:sym typeface="Canva Sans"/>
              </a:rPr>
              <a:t>How can we effectively integrate multiple data modalities ?</a:t>
            </a:r>
          </a:p>
        </p:txBody>
      </p:sp>
      <p:sp>
        <p:nvSpPr>
          <p:cNvPr name="TextBox 6" id="6"/>
          <p:cNvSpPr txBox="true"/>
          <p:nvPr/>
        </p:nvSpPr>
        <p:spPr>
          <a:xfrm rot="0">
            <a:off x="1707774" y="1396191"/>
            <a:ext cx="8684048" cy="1633303"/>
          </a:xfrm>
          <a:prstGeom prst="rect">
            <a:avLst/>
          </a:prstGeom>
        </p:spPr>
        <p:txBody>
          <a:bodyPr anchor="t" rtlCol="false" tIns="0" lIns="0" bIns="0" rIns="0">
            <a:spAutoFit/>
          </a:bodyPr>
          <a:lstStyle/>
          <a:p>
            <a:pPr algn="l" marL="0" indent="0" lvl="0">
              <a:lnSpc>
                <a:spcPts val="13404"/>
              </a:lnSpc>
              <a:spcBef>
                <a:spcPct val="0"/>
              </a:spcBef>
            </a:pPr>
            <a:r>
              <a:rPr lang="en-US" b="true" sz="9574" spc="268" strike="noStrike" u="none">
                <a:solidFill>
                  <a:srgbClr val="FFFFFF"/>
                </a:solidFill>
                <a:latin typeface="League Spartan"/>
                <a:ea typeface="League Spartan"/>
                <a:cs typeface="League Spartan"/>
                <a:sym typeface="League Spartan"/>
              </a:rPr>
              <a:t>DISCUSSION</a:t>
            </a:r>
          </a:p>
        </p:txBody>
      </p:sp>
      <p:sp>
        <p:nvSpPr>
          <p:cNvPr name="TextBox 7" id="7"/>
          <p:cNvSpPr txBox="true"/>
          <p:nvPr/>
        </p:nvSpPr>
        <p:spPr>
          <a:xfrm rot="0">
            <a:off x="11553194" y="981075"/>
            <a:ext cx="5706106" cy="406363"/>
          </a:xfrm>
          <a:prstGeom prst="rect">
            <a:avLst/>
          </a:prstGeom>
        </p:spPr>
        <p:txBody>
          <a:bodyPr anchor="t" rtlCol="false" tIns="0" lIns="0" bIns="0" rIns="0">
            <a:spAutoFit/>
          </a:bodyPr>
          <a:lstStyle/>
          <a:p>
            <a:pPr algn="r">
              <a:lnSpc>
                <a:spcPts val="3327"/>
              </a:lnSpc>
              <a:spcBef>
                <a:spcPct val="0"/>
              </a:spcBef>
            </a:pPr>
            <a:r>
              <a:rPr lang="en-US" sz="2376" spc="674">
                <a:solidFill>
                  <a:srgbClr val="FFFFFF"/>
                </a:solidFill>
                <a:latin typeface="Open Sans"/>
                <a:ea typeface="Open Sans"/>
                <a:cs typeface="Open Sans"/>
                <a:sym typeface="Open Sans"/>
              </a:rPr>
              <a:t>MAASTRICHT UNIVERSITY</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42</a:t>
            </a:r>
          </a:p>
        </p:txBody>
      </p:sp>
      <p:sp>
        <p:nvSpPr>
          <p:cNvPr name="TextBox 9" id="9"/>
          <p:cNvSpPr txBox="true"/>
          <p:nvPr/>
        </p:nvSpPr>
        <p:spPr>
          <a:xfrm rot="0">
            <a:off x="1522353" y="3995886"/>
            <a:ext cx="1078844" cy="1309369"/>
          </a:xfrm>
          <a:prstGeom prst="rect">
            <a:avLst/>
          </a:prstGeom>
        </p:spPr>
        <p:txBody>
          <a:bodyPr anchor="t" rtlCol="false" tIns="0" lIns="0" bIns="0" rIns="0">
            <a:spAutoFit/>
          </a:bodyPr>
          <a:lstStyle/>
          <a:p>
            <a:pPr algn="ctr">
              <a:lnSpc>
                <a:spcPts val="10780"/>
              </a:lnSpc>
            </a:pPr>
            <a:r>
              <a:rPr lang="en-US" sz="7700" b="true">
                <a:solidFill>
                  <a:srgbClr val="FFA4D8"/>
                </a:solidFill>
                <a:latin typeface="Open Sans Bold"/>
                <a:ea typeface="Open Sans Bold"/>
                <a:cs typeface="Open Sans Bold"/>
                <a:sym typeface="Open Sans Bold"/>
              </a:rPr>
              <a:t>1</a:t>
            </a:r>
          </a:p>
        </p:txBody>
      </p:sp>
      <p:sp>
        <p:nvSpPr>
          <p:cNvPr name="TextBox 10" id="10"/>
          <p:cNvSpPr txBox="true"/>
          <p:nvPr/>
        </p:nvSpPr>
        <p:spPr>
          <a:xfrm rot="0">
            <a:off x="1522353" y="5867230"/>
            <a:ext cx="1078844" cy="1309369"/>
          </a:xfrm>
          <a:prstGeom prst="rect">
            <a:avLst/>
          </a:prstGeom>
        </p:spPr>
        <p:txBody>
          <a:bodyPr anchor="t" rtlCol="false" tIns="0" lIns="0" bIns="0" rIns="0">
            <a:spAutoFit/>
          </a:bodyPr>
          <a:lstStyle/>
          <a:p>
            <a:pPr algn="ctr">
              <a:lnSpc>
                <a:spcPts val="10780"/>
              </a:lnSpc>
            </a:pPr>
            <a:r>
              <a:rPr lang="en-US" sz="7700" b="true">
                <a:solidFill>
                  <a:srgbClr val="5271FF"/>
                </a:solidFill>
                <a:latin typeface="Open Sans Bold"/>
                <a:ea typeface="Open Sans Bold"/>
                <a:cs typeface="Open Sans Bold"/>
                <a:sym typeface="Open Sans Bold"/>
              </a:rPr>
              <a:t>2</a:t>
            </a:r>
          </a:p>
        </p:txBody>
      </p:sp>
      <p:sp>
        <p:nvSpPr>
          <p:cNvPr name="TextBox 11" id="11"/>
          <p:cNvSpPr txBox="true"/>
          <p:nvPr/>
        </p:nvSpPr>
        <p:spPr>
          <a:xfrm rot="0">
            <a:off x="1522353" y="7738574"/>
            <a:ext cx="1078844" cy="1309369"/>
          </a:xfrm>
          <a:prstGeom prst="rect">
            <a:avLst/>
          </a:prstGeom>
        </p:spPr>
        <p:txBody>
          <a:bodyPr anchor="t" rtlCol="false" tIns="0" lIns="0" bIns="0" rIns="0">
            <a:spAutoFit/>
          </a:bodyPr>
          <a:lstStyle/>
          <a:p>
            <a:pPr algn="ctr">
              <a:lnSpc>
                <a:spcPts val="10780"/>
              </a:lnSpc>
            </a:pPr>
            <a:r>
              <a:rPr lang="en-US" sz="7700" b="true">
                <a:solidFill>
                  <a:srgbClr val="5CE1E6"/>
                </a:solidFill>
                <a:latin typeface="Open Sans Bold"/>
                <a:ea typeface="Open Sans Bold"/>
                <a:cs typeface="Open Sans Bold"/>
                <a:sym typeface="Open Sans Bold"/>
              </a:rPr>
              <a:t>3</a:t>
            </a:r>
          </a:p>
        </p:txBody>
      </p:sp>
      <p:sp>
        <p:nvSpPr>
          <p:cNvPr name="TextBox 12" id="12"/>
          <p:cNvSpPr txBox="true"/>
          <p:nvPr/>
        </p:nvSpPr>
        <p:spPr>
          <a:xfrm rot="0">
            <a:off x="2994243" y="6252358"/>
            <a:ext cx="8851736" cy="1156334"/>
          </a:xfrm>
          <a:prstGeom prst="rect">
            <a:avLst/>
          </a:prstGeom>
        </p:spPr>
        <p:txBody>
          <a:bodyPr anchor="t" rtlCol="false" tIns="0" lIns="0" bIns="0" rIns="0">
            <a:spAutoFit/>
          </a:bodyPr>
          <a:lstStyle/>
          <a:p>
            <a:pPr algn="just" marL="0" indent="0" lvl="1">
              <a:lnSpc>
                <a:spcPts val="4800"/>
              </a:lnSpc>
              <a:spcBef>
                <a:spcPct val="0"/>
              </a:spcBef>
            </a:pPr>
            <a:r>
              <a:rPr lang="en-US" sz="2400">
                <a:solidFill>
                  <a:srgbClr val="FFFFFF"/>
                </a:solidFill>
                <a:latin typeface="Canva Sans"/>
                <a:ea typeface="Canva Sans"/>
                <a:cs typeface="Canva Sans"/>
                <a:sym typeface="Canva Sans"/>
              </a:rPr>
              <a:t>How can we explain the similarity scores between items based on multimodal information?</a:t>
            </a:r>
          </a:p>
        </p:txBody>
      </p:sp>
      <p:sp>
        <p:nvSpPr>
          <p:cNvPr name="TextBox 13" id="13"/>
          <p:cNvSpPr txBox="true"/>
          <p:nvPr/>
        </p:nvSpPr>
        <p:spPr>
          <a:xfrm rot="0">
            <a:off x="2994243" y="8105921"/>
            <a:ext cx="8851736" cy="1156334"/>
          </a:xfrm>
          <a:prstGeom prst="rect">
            <a:avLst/>
          </a:prstGeom>
        </p:spPr>
        <p:txBody>
          <a:bodyPr anchor="t" rtlCol="false" tIns="0" lIns="0" bIns="0" rIns="0">
            <a:spAutoFit/>
          </a:bodyPr>
          <a:lstStyle/>
          <a:p>
            <a:pPr algn="just" marL="0" indent="0" lvl="1">
              <a:lnSpc>
                <a:spcPts val="4800"/>
              </a:lnSpc>
              <a:spcBef>
                <a:spcPct val="0"/>
              </a:spcBef>
            </a:pPr>
            <a:r>
              <a:rPr lang="en-US" sz="2400">
                <a:solidFill>
                  <a:srgbClr val="FFFFFF"/>
                </a:solidFill>
                <a:latin typeface="Canva Sans"/>
                <a:ea typeface="Canva Sans"/>
                <a:cs typeface="Canva Sans"/>
                <a:sym typeface="Canva Sans"/>
              </a:rPr>
              <a:t>How can we evaluate the accuracy and correctness of the explanations provided by explainable AI (XAI) techniques?</a:t>
            </a:r>
          </a:p>
        </p:txBody>
      </p:sp>
      <p:sp>
        <p:nvSpPr>
          <p:cNvPr name="Freeform 14" id="14"/>
          <p:cNvSpPr/>
          <p:nvPr/>
        </p:nvSpPr>
        <p:spPr>
          <a:xfrm flipH="false" flipV="false" rot="0">
            <a:off x="12236504" y="6030259"/>
            <a:ext cx="1237703" cy="1146341"/>
          </a:xfrm>
          <a:custGeom>
            <a:avLst/>
            <a:gdLst/>
            <a:ahLst/>
            <a:cxnLst/>
            <a:rect r="r" b="b" t="t" l="l"/>
            <a:pathLst>
              <a:path h="1146341" w="1237703">
                <a:moveTo>
                  <a:pt x="0" y="0"/>
                </a:moveTo>
                <a:lnTo>
                  <a:pt x="1237703" y="0"/>
                </a:lnTo>
                <a:lnTo>
                  <a:pt x="1237703" y="1146340"/>
                </a:lnTo>
                <a:lnTo>
                  <a:pt x="0" y="11463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2236504" y="8201406"/>
            <a:ext cx="1237703" cy="1146341"/>
          </a:xfrm>
          <a:custGeom>
            <a:avLst/>
            <a:gdLst/>
            <a:ahLst/>
            <a:cxnLst/>
            <a:rect r="r" b="b" t="t" l="l"/>
            <a:pathLst>
              <a:path h="1146341" w="1237703">
                <a:moveTo>
                  <a:pt x="0" y="0"/>
                </a:moveTo>
                <a:lnTo>
                  <a:pt x="1237703" y="0"/>
                </a:lnTo>
                <a:lnTo>
                  <a:pt x="1237703" y="1146341"/>
                </a:lnTo>
                <a:lnTo>
                  <a:pt x="0" y="11463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FFDF8"/>
        </a:solidFill>
      </p:bgPr>
    </p:bg>
    <p:spTree>
      <p:nvGrpSpPr>
        <p:cNvPr id="1" name=""/>
        <p:cNvGrpSpPr/>
        <p:nvPr/>
      </p:nvGrpSpPr>
      <p:grpSpPr>
        <a:xfrm>
          <a:off x="0" y="0"/>
          <a:ext cx="0" cy="0"/>
          <a:chOff x="0" y="0"/>
          <a:chExt cx="0" cy="0"/>
        </a:xfrm>
      </p:grpSpPr>
      <p:sp>
        <p:nvSpPr>
          <p:cNvPr name="Freeform 2" id="2"/>
          <p:cNvSpPr/>
          <p:nvPr/>
        </p:nvSpPr>
        <p:spPr>
          <a:xfrm flipH="false" flipV="false" rot="0">
            <a:off x="703684" y="1530433"/>
            <a:ext cx="2772968" cy="312589"/>
          </a:xfrm>
          <a:custGeom>
            <a:avLst/>
            <a:gdLst/>
            <a:ahLst/>
            <a:cxnLst/>
            <a:rect r="r" b="b" t="t" l="l"/>
            <a:pathLst>
              <a:path h="312589" w="2772968">
                <a:moveTo>
                  <a:pt x="0" y="0"/>
                </a:moveTo>
                <a:lnTo>
                  <a:pt x="2772969" y="0"/>
                </a:lnTo>
                <a:lnTo>
                  <a:pt x="2772969" y="312589"/>
                </a:lnTo>
                <a:lnTo>
                  <a:pt x="0" y="3125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4095">
            <a:off x="7724902" y="3670784"/>
            <a:ext cx="3390061" cy="3329616"/>
          </a:xfrm>
          <a:custGeom>
            <a:avLst/>
            <a:gdLst/>
            <a:ahLst/>
            <a:cxnLst/>
            <a:rect r="r" b="b" t="t" l="l"/>
            <a:pathLst>
              <a:path h="3329616" w="3390061">
                <a:moveTo>
                  <a:pt x="0" y="0"/>
                </a:moveTo>
                <a:lnTo>
                  <a:pt x="3390062" y="0"/>
                </a:lnTo>
                <a:lnTo>
                  <a:pt x="3390062" y="3329616"/>
                </a:lnTo>
                <a:lnTo>
                  <a:pt x="0" y="3329616"/>
                </a:lnTo>
                <a:lnTo>
                  <a:pt x="0" y="0"/>
                </a:lnTo>
                <a:close/>
              </a:path>
            </a:pathLst>
          </a:custGeom>
          <a:blipFill>
            <a:blip r:embed="rId4"/>
            <a:stretch>
              <a:fillRect l="0" t="0" r="-121959" b="0"/>
            </a:stretch>
          </a:blipFill>
        </p:spPr>
      </p:sp>
      <p:sp>
        <p:nvSpPr>
          <p:cNvPr name="Freeform 4" id="4"/>
          <p:cNvSpPr/>
          <p:nvPr/>
        </p:nvSpPr>
        <p:spPr>
          <a:xfrm flipH="false" flipV="false" rot="0">
            <a:off x="7694159" y="7031712"/>
            <a:ext cx="3606389" cy="1768116"/>
          </a:xfrm>
          <a:custGeom>
            <a:avLst/>
            <a:gdLst/>
            <a:ahLst/>
            <a:cxnLst/>
            <a:rect r="r" b="b" t="t" l="l"/>
            <a:pathLst>
              <a:path h="1768116" w="3606389">
                <a:moveTo>
                  <a:pt x="0" y="0"/>
                </a:moveTo>
                <a:lnTo>
                  <a:pt x="3606390" y="0"/>
                </a:lnTo>
                <a:lnTo>
                  <a:pt x="3606390" y="1768116"/>
                </a:lnTo>
                <a:lnTo>
                  <a:pt x="0" y="1768116"/>
                </a:lnTo>
                <a:lnTo>
                  <a:pt x="0" y="0"/>
                </a:lnTo>
                <a:close/>
              </a:path>
            </a:pathLst>
          </a:custGeom>
          <a:blipFill>
            <a:blip r:embed="rId5"/>
            <a:stretch>
              <a:fillRect l="0" t="0" r="-4159" b="-89082"/>
            </a:stretch>
          </a:blipFill>
        </p:spPr>
      </p:sp>
      <p:sp>
        <p:nvSpPr>
          <p:cNvPr name="Freeform 5" id="5"/>
          <p:cNvSpPr/>
          <p:nvPr/>
        </p:nvSpPr>
        <p:spPr>
          <a:xfrm flipH="false" flipV="false" rot="0">
            <a:off x="5153901" y="2014472"/>
            <a:ext cx="8532064" cy="8532064"/>
          </a:xfrm>
          <a:custGeom>
            <a:avLst/>
            <a:gdLst/>
            <a:ahLst/>
            <a:cxnLst/>
            <a:rect r="r" b="b" t="t" l="l"/>
            <a:pathLst>
              <a:path h="8532064" w="8532064">
                <a:moveTo>
                  <a:pt x="0" y="0"/>
                </a:moveTo>
                <a:lnTo>
                  <a:pt x="8532064" y="0"/>
                </a:lnTo>
                <a:lnTo>
                  <a:pt x="8532064" y="8532064"/>
                </a:lnTo>
                <a:lnTo>
                  <a:pt x="0" y="8532064"/>
                </a:lnTo>
                <a:lnTo>
                  <a:pt x="0" y="0"/>
                </a:lnTo>
                <a:close/>
              </a:path>
            </a:pathLst>
          </a:custGeom>
          <a:blipFill>
            <a:blip r:embed="rId6"/>
            <a:stretch>
              <a:fillRect l="0" t="0" r="0" b="0"/>
            </a:stretch>
          </a:blipFill>
        </p:spPr>
      </p:sp>
      <p:sp>
        <p:nvSpPr>
          <p:cNvPr name="Freeform 6" id="6"/>
          <p:cNvSpPr/>
          <p:nvPr/>
        </p:nvSpPr>
        <p:spPr>
          <a:xfrm flipH="false" flipV="false" rot="0">
            <a:off x="11401463" y="694055"/>
            <a:ext cx="6161595" cy="4114800"/>
          </a:xfrm>
          <a:custGeom>
            <a:avLst/>
            <a:gdLst/>
            <a:ahLst/>
            <a:cxnLst/>
            <a:rect r="r" b="b" t="t" l="l"/>
            <a:pathLst>
              <a:path h="4114800" w="6161595">
                <a:moveTo>
                  <a:pt x="0" y="0"/>
                </a:moveTo>
                <a:lnTo>
                  <a:pt x="6161595" y="0"/>
                </a:lnTo>
                <a:lnTo>
                  <a:pt x="616159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0">
            <a:off x="3783968" y="1686727"/>
            <a:ext cx="4910776" cy="2482239"/>
          </a:xfrm>
          <a:custGeom>
            <a:avLst/>
            <a:gdLst/>
            <a:ahLst/>
            <a:cxnLst/>
            <a:rect r="r" b="b" t="t" l="l"/>
            <a:pathLst>
              <a:path h="2482239" w="4910776">
                <a:moveTo>
                  <a:pt x="4910775" y="0"/>
                </a:moveTo>
                <a:lnTo>
                  <a:pt x="0" y="0"/>
                </a:lnTo>
                <a:lnTo>
                  <a:pt x="0" y="2482239"/>
                </a:lnTo>
                <a:lnTo>
                  <a:pt x="4910775" y="2482239"/>
                </a:lnTo>
                <a:lnTo>
                  <a:pt x="4910775"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43</a:t>
            </a:r>
          </a:p>
        </p:txBody>
      </p:sp>
      <p:sp>
        <p:nvSpPr>
          <p:cNvPr name="TextBox 9" id="9"/>
          <p:cNvSpPr txBox="true"/>
          <p:nvPr/>
        </p:nvSpPr>
        <p:spPr>
          <a:xfrm rot="0">
            <a:off x="703684" y="608330"/>
            <a:ext cx="11907103" cy="755015"/>
          </a:xfrm>
          <a:prstGeom prst="rect">
            <a:avLst/>
          </a:prstGeom>
        </p:spPr>
        <p:txBody>
          <a:bodyPr anchor="t" rtlCol="false" tIns="0" lIns="0" bIns="0" rIns="0">
            <a:spAutoFit/>
          </a:bodyPr>
          <a:lstStyle/>
          <a:p>
            <a:pPr algn="l" marL="0" indent="0" lvl="0">
              <a:lnSpc>
                <a:spcPts val="6160"/>
              </a:lnSpc>
              <a:spcBef>
                <a:spcPct val="0"/>
              </a:spcBef>
            </a:pPr>
            <a:r>
              <a:rPr lang="en-US" sz="4400" spc="123">
                <a:solidFill>
                  <a:srgbClr val="000000"/>
                </a:solidFill>
                <a:latin typeface="League Spartan"/>
                <a:ea typeface="League Spartan"/>
                <a:cs typeface="League Spartan"/>
                <a:sym typeface="League Spartan"/>
              </a:rPr>
              <a:t>CONCLUSION </a:t>
            </a:r>
          </a:p>
        </p:txBody>
      </p:sp>
      <p:sp>
        <p:nvSpPr>
          <p:cNvPr name="TextBox 10" id="10"/>
          <p:cNvSpPr txBox="true"/>
          <p:nvPr/>
        </p:nvSpPr>
        <p:spPr>
          <a:xfrm rot="0">
            <a:off x="12374612" y="2261870"/>
            <a:ext cx="4884688" cy="931545"/>
          </a:xfrm>
          <a:prstGeom prst="rect">
            <a:avLst/>
          </a:prstGeom>
        </p:spPr>
        <p:txBody>
          <a:bodyPr anchor="t" rtlCol="false" tIns="0" lIns="0" bIns="0" rIns="0">
            <a:spAutoFit/>
          </a:bodyPr>
          <a:lstStyle/>
          <a:p>
            <a:pPr algn="l">
              <a:lnSpc>
                <a:spcPts val="3779"/>
              </a:lnSpc>
              <a:spcBef>
                <a:spcPct val="0"/>
              </a:spcBef>
            </a:pPr>
            <a:r>
              <a:rPr lang="en-US" sz="2699">
                <a:solidFill>
                  <a:srgbClr val="000000"/>
                </a:solidFill>
                <a:latin typeface="League Spartan"/>
                <a:ea typeface="League Spartan"/>
                <a:cs typeface="League Spartan"/>
                <a:sym typeface="League Spartan"/>
              </a:rPr>
              <a:t>A custom model that </a:t>
            </a:r>
          </a:p>
          <a:p>
            <a:pPr algn="l">
              <a:lnSpc>
                <a:spcPts val="3779"/>
              </a:lnSpc>
              <a:spcBef>
                <a:spcPct val="0"/>
              </a:spcBef>
            </a:pPr>
            <a:r>
              <a:rPr lang="en-US" sz="2699">
                <a:solidFill>
                  <a:srgbClr val="000000"/>
                </a:solidFill>
                <a:latin typeface="League Spartan"/>
                <a:ea typeface="League Spartan"/>
                <a:cs typeface="League Spartan"/>
                <a:sym typeface="League Spartan"/>
              </a:rPr>
              <a:t>handles multiple modalities</a:t>
            </a:r>
          </a:p>
        </p:txBody>
      </p:sp>
      <p:sp>
        <p:nvSpPr>
          <p:cNvPr name="TextBox 11" id="11"/>
          <p:cNvSpPr txBox="true"/>
          <p:nvPr/>
        </p:nvSpPr>
        <p:spPr>
          <a:xfrm rot="0">
            <a:off x="4118823" y="1927466"/>
            <a:ext cx="4676553" cy="1265950"/>
          </a:xfrm>
          <a:prstGeom prst="rect">
            <a:avLst/>
          </a:prstGeom>
        </p:spPr>
        <p:txBody>
          <a:bodyPr anchor="t" rtlCol="false" tIns="0" lIns="0" bIns="0" rIns="0">
            <a:spAutoFit/>
          </a:bodyPr>
          <a:lstStyle/>
          <a:p>
            <a:pPr algn="l">
              <a:lnSpc>
                <a:spcPts val="3396"/>
              </a:lnSpc>
            </a:pPr>
          </a:p>
          <a:p>
            <a:pPr algn="l">
              <a:lnSpc>
                <a:spcPts val="3396"/>
              </a:lnSpc>
            </a:pPr>
            <a:r>
              <a:rPr lang="en-US" sz="2426">
                <a:solidFill>
                  <a:srgbClr val="000000"/>
                </a:solidFill>
                <a:latin typeface="League Spartan"/>
                <a:ea typeface="League Spartan"/>
                <a:cs typeface="League Spartan"/>
                <a:sym typeface="League Spartan"/>
              </a:rPr>
              <a:t>Explanations upon Request</a:t>
            </a:r>
          </a:p>
          <a:p>
            <a:pPr algn="l">
              <a:lnSpc>
                <a:spcPts val="3396"/>
              </a:lnSpc>
              <a:spcBef>
                <a:spcPct val="0"/>
              </a:spcBef>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FFDF8"/>
        </a:solidFill>
      </p:bgPr>
    </p:bg>
    <p:spTree>
      <p:nvGrpSpPr>
        <p:cNvPr id="1" name=""/>
        <p:cNvGrpSpPr/>
        <p:nvPr/>
      </p:nvGrpSpPr>
      <p:grpSpPr>
        <a:xfrm>
          <a:off x="0" y="0"/>
          <a:ext cx="0" cy="0"/>
          <a:chOff x="0" y="0"/>
          <a:chExt cx="0" cy="0"/>
        </a:xfrm>
      </p:grpSpPr>
      <p:sp>
        <p:nvSpPr>
          <p:cNvPr name="Freeform 2" id="2"/>
          <p:cNvSpPr/>
          <p:nvPr/>
        </p:nvSpPr>
        <p:spPr>
          <a:xfrm flipH="false" flipV="false" rot="0">
            <a:off x="703684" y="1530433"/>
            <a:ext cx="2772968" cy="312589"/>
          </a:xfrm>
          <a:custGeom>
            <a:avLst/>
            <a:gdLst/>
            <a:ahLst/>
            <a:cxnLst/>
            <a:rect r="r" b="b" t="t" l="l"/>
            <a:pathLst>
              <a:path h="312589" w="2772968">
                <a:moveTo>
                  <a:pt x="0" y="0"/>
                </a:moveTo>
                <a:lnTo>
                  <a:pt x="2772969" y="0"/>
                </a:lnTo>
                <a:lnTo>
                  <a:pt x="2772969" y="312589"/>
                </a:lnTo>
                <a:lnTo>
                  <a:pt x="0" y="3125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4095">
            <a:off x="7724902" y="3670784"/>
            <a:ext cx="3390061" cy="3329616"/>
          </a:xfrm>
          <a:custGeom>
            <a:avLst/>
            <a:gdLst/>
            <a:ahLst/>
            <a:cxnLst/>
            <a:rect r="r" b="b" t="t" l="l"/>
            <a:pathLst>
              <a:path h="3329616" w="3390061">
                <a:moveTo>
                  <a:pt x="0" y="0"/>
                </a:moveTo>
                <a:lnTo>
                  <a:pt x="3390062" y="0"/>
                </a:lnTo>
                <a:lnTo>
                  <a:pt x="3390062" y="3329616"/>
                </a:lnTo>
                <a:lnTo>
                  <a:pt x="0" y="3329616"/>
                </a:lnTo>
                <a:lnTo>
                  <a:pt x="0" y="0"/>
                </a:lnTo>
                <a:close/>
              </a:path>
            </a:pathLst>
          </a:custGeom>
          <a:blipFill>
            <a:blip r:embed="rId4"/>
            <a:stretch>
              <a:fillRect l="0" t="0" r="-121959" b="0"/>
            </a:stretch>
          </a:blipFill>
        </p:spPr>
      </p:sp>
      <p:sp>
        <p:nvSpPr>
          <p:cNvPr name="Freeform 4" id="4"/>
          <p:cNvSpPr/>
          <p:nvPr/>
        </p:nvSpPr>
        <p:spPr>
          <a:xfrm flipH="false" flipV="false" rot="0">
            <a:off x="7694159" y="7031712"/>
            <a:ext cx="3606389" cy="1768116"/>
          </a:xfrm>
          <a:custGeom>
            <a:avLst/>
            <a:gdLst/>
            <a:ahLst/>
            <a:cxnLst/>
            <a:rect r="r" b="b" t="t" l="l"/>
            <a:pathLst>
              <a:path h="1768116" w="3606389">
                <a:moveTo>
                  <a:pt x="0" y="0"/>
                </a:moveTo>
                <a:lnTo>
                  <a:pt x="3606390" y="0"/>
                </a:lnTo>
                <a:lnTo>
                  <a:pt x="3606390" y="1768116"/>
                </a:lnTo>
                <a:lnTo>
                  <a:pt x="0" y="1768116"/>
                </a:lnTo>
                <a:lnTo>
                  <a:pt x="0" y="0"/>
                </a:lnTo>
                <a:close/>
              </a:path>
            </a:pathLst>
          </a:custGeom>
          <a:blipFill>
            <a:blip r:embed="rId5"/>
            <a:stretch>
              <a:fillRect l="0" t="0" r="-4159" b="-89082"/>
            </a:stretch>
          </a:blipFill>
        </p:spPr>
      </p:sp>
      <p:sp>
        <p:nvSpPr>
          <p:cNvPr name="Freeform 5" id="5"/>
          <p:cNvSpPr/>
          <p:nvPr/>
        </p:nvSpPr>
        <p:spPr>
          <a:xfrm flipH="false" flipV="false" rot="0">
            <a:off x="5153901" y="2014472"/>
            <a:ext cx="8532064" cy="8532064"/>
          </a:xfrm>
          <a:custGeom>
            <a:avLst/>
            <a:gdLst/>
            <a:ahLst/>
            <a:cxnLst/>
            <a:rect r="r" b="b" t="t" l="l"/>
            <a:pathLst>
              <a:path h="8532064" w="8532064">
                <a:moveTo>
                  <a:pt x="0" y="0"/>
                </a:moveTo>
                <a:lnTo>
                  <a:pt x="8532064" y="0"/>
                </a:lnTo>
                <a:lnTo>
                  <a:pt x="8532064" y="8532064"/>
                </a:lnTo>
                <a:lnTo>
                  <a:pt x="0" y="8532064"/>
                </a:lnTo>
                <a:lnTo>
                  <a:pt x="0" y="0"/>
                </a:lnTo>
                <a:close/>
              </a:path>
            </a:pathLst>
          </a:custGeom>
          <a:blipFill>
            <a:blip r:embed="rId6"/>
            <a:stretch>
              <a:fillRect l="0" t="0" r="0" b="0"/>
            </a:stretch>
          </a:blipFill>
        </p:spPr>
      </p:sp>
      <p:sp>
        <p:nvSpPr>
          <p:cNvPr name="Freeform 6" id="6"/>
          <p:cNvSpPr/>
          <p:nvPr/>
        </p:nvSpPr>
        <p:spPr>
          <a:xfrm flipH="false" flipV="false" rot="0">
            <a:off x="11401463" y="694055"/>
            <a:ext cx="6161595" cy="4114800"/>
          </a:xfrm>
          <a:custGeom>
            <a:avLst/>
            <a:gdLst/>
            <a:ahLst/>
            <a:cxnLst/>
            <a:rect r="r" b="b" t="t" l="l"/>
            <a:pathLst>
              <a:path h="4114800" w="6161595">
                <a:moveTo>
                  <a:pt x="0" y="0"/>
                </a:moveTo>
                <a:lnTo>
                  <a:pt x="6161595" y="0"/>
                </a:lnTo>
                <a:lnTo>
                  <a:pt x="616159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433268">
            <a:off x="778134" y="5033555"/>
            <a:ext cx="5265135" cy="3654527"/>
          </a:xfrm>
          <a:custGeom>
            <a:avLst/>
            <a:gdLst/>
            <a:ahLst/>
            <a:cxnLst/>
            <a:rect r="r" b="b" t="t" l="l"/>
            <a:pathLst>
              <a:path h="3654527" w="5265135">
                <a:moveTo>
                  <a:pt x="0" y="0"/>
                </a:moveTo>
                <a:lnTo>
                  <a:pt x="5265135" y="0"/>
                </a:lnTo>
                <a:lnTo>
                  <a:pt x="5265135" y="3654527"/>
                </a:lnTo>
                <a:lnTo>
                  <a:pt x="0" y="36545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true" flipV="false" rot="0">
            <a:off x="3783968" y="1686727"/>
            <a:ext cx="4910776" cy="2482239"/>
          </a:xfrm>
          <a:custGeom>
            <a:avLst/>
            <a:gdLst/>
            <a:ahLst/>
            <a:cxnLst/>
            <a:rect r="r" b="b" t="t" l="l"/>
            <a:pathLst>
              <a:path h="2482239" w="4910776">
                <a:moveTo>
                  <a:pt x="4910775" y="0"/>
                </a:moveTo>
                <a:lnTo>
                  <a:pt x="0" y="0"/>
                </a:lnTo>
                <a:lnTo>
                  <a:pt x="0" y="2482239"/>
                </a:lnTo>
                <a:lnTo>
                  <a:pt x="4910775" y="2482239"/>
                </a:lnTo>
                <a:lnTo>
                  <a:pt x="4910775"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true" flipV="false" rot="0">
            <a:off x="12762666" y="5335592"/>
            <a:ext cx="4800392" cy="3543562"/>
          </a:xfrm>
          <a:custGeom>
            <a:avLst/>
            <a:gdLst/>
            <a:ahLst/>
            <a:cxnLst/>
            <a:rect r="r" b="b" t="t" l="l"/>
            <a:pathLst>
              <a:path h="3543562" w="4800392">
                <a:moveTo>
                  <a:pt x="4800392" y="0"/>
                </a:moveTo>
                <a:lnTo>
                  <a:pt x="0" y="0"/>
                </a:lnTo>
                <a:lnTo>
                  <a:pt x="0" y="3543562"/>
                </a:lnTo>
                <a:lnTo>
                  <a:pt x="4800392" y="3543562"/>
                </a:lnTo>
                <a:lnTo>
                  <a:pt x="4800392"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44</a:t>
            </a:r>
          </a:p>
        </p:txBody>
      </p:sp>
      <p:sp>
        <p:nvSpPr>
          <p:cNvPr name="TextBox 11" id="11"/>
          <p:cNvSpPr txBox="true"/>
          <p:nvPr/>
        </p:nvSpPr>
        <p:spPr>
          <a:xfrm rot="0">
            <a:off x="703684" y="608330"/>
            <a:ext cx="11907103" cy="755015"/>
          </a:xfrm>
          <a:prstGeom prst="rect">
            <a:avLst/>
          </a:prstGeom>
        </p:spPr>
        <p:txBody>
          <a:bodyPr anchor="t" rtlCol="false" tIns="0" lIns="0" bIns="0" rIns="0">
            <a:spAutoFit/>
          </a:bodyPr>
          <a:lstStyle/>
          <a:p>
            <a:pPr algn="l" marL="0" indent="0" lvl="0">
              <a:lnSpc>
                <a:spcPts val="6160"/>
              </a:lnSpc>
              <a:spcBef>
                <a:spcPct val="0"/>
              </a:spcBef>
            </a:pPr>
            <a:r>
              <a:rPr lang="en-US" sz="4400" spc="123">
                <a:solidFill>
                  <a:srgbClr val="000000"/>
                </a:solidFill>
                <a:latin typeface="League Spartan"/>
                <a:ea typeface="League Spartan"/>
                <a:cs typeface="League Spartan"/>
                <a:sym typeface="League Spartan"/>
              </a:rPr>
              <a:t>CONCLUSION &amp; FUTURE WORK</a:t>
            </a:r>
          </a:p>
        </p:txBody>
      </p:sp>
      <p:sp>
        <p:nvSpPr>
          <p:cNvPr name="TextBox 12" id="12"/>
          <p:cNvSpPr txBox="true"/>
          <p:nvPr/>
        </p:nvSpPr>
        <p:spPr>
          <a:xfrm rot="0">
            <a:off x="12374612" y="2261870"/>
            <a:ext cx="4884688" cy="931545"/>
          </a:xfrm>
          <a:prstGeom prst="rect">
            <a:avLst/>
          </a:prstGeom>
        </p:spPr>
        <p:txBody>
          <a:bodyPr anchor="t" rtlCol="false" tIns="0" lIns="0" bIns="0" rIns="0">
            <a:spAutoFit/>
          </a:bodyPr>
          <a:lstStyle/>
          <a:p>
            <a:pPr algn="l">
              <a:lnSpc>
                <a:spcPts val="3779"/>
              </a:lnSpc>
              <a:spcBef>
                <a:spcPct val="0"/>
              </a:spcBef>
            </a:pPr>
            <a:r>
              <a:rPr lang="en-US" sz="2699">
                <a:solidFill>
                  <a:srgbClr val="000000"/>
                </a:solidFill>
                <a:latin typeface="League Spartan"/>
                <a:ea typeface="League Spartan"/>
                <a:cs typeface="League Spartan"/>
                <a:sym typeface="League Spartan"/>
              </a:rPr>
              <a:t>A custom model that </a:t>
            </a:r>
          </a:p>
          <a:p>
            <a:pPr algn="l">
              <a:lnSpc>
                <a:spcPts val="3779"/>
              </a:lnSpc>
              <a:spcBef>
                <a:spcPct val="0"/>
              </a:spcBef>
            </a:pPr>
            <a:r>
              <a:rPr lang="en-US" sz="2699">
                <a:solidFill>
                  <a:srgbClr val="000000"/>
                </a:solidFill>
                <a:latin typeface="League Spartan"/>
                <a:ea typeface="League Spartan"/>
                <a:cs typeface="League Spartan"/>
                <a:sym typeface="League Spartan"/>
              </a:rPr>
              <a:t>handles multiple modalities</a:t>
            </a:r>
          </a:p>
        </p:txBody>
      </p:sp>
      <p:sp>
        <p:nvSpPr>
          <p:cNvPr name="TextBox 13" id="13"/>
          <p:cNvSpPr txBox="true"/>
          <p:nvPr/>
        </p:nvSpPr>
        <p:spPr>
          <a:xfrm rot="0">
            <a:off x="1038225" y="6448366"/>
            <a:ext cx="4342581" cy="895985"/>
          </a:xfrm>
          <a:prstGeom prst="rect">
            <a:avLst/>
          </a:prstGeom>
        </p:spPr>
        <p:txBody>
          <a:bodyPr anchor="t" rtlCol="false" tIns="0" lIns="0" bIns="0" rIns="0">
            <a:spAutoFit/>
          </a:bodyPr>
          <a:lstStyle/>
          <a:p>
            <a:pPr algn="l">
              <a:lnSpc>
                <a:spcPts val="3639"/>
              </a:lnSpc>
            </a:pPr>
            <a:r>
              <a:rPr lang="en-US" sz="2599">
                <a:solidFill>
                  <a:srgbClr val="000000"/>
                </a:solidFill>
                <a:latin typeface="League Spartan"/>
                <a:ea typeface="League Spartan"/>
                <a:cs typeface="League Spartan"/>
                <a:sym typeface="League Spartan"/>
              </a:rPr>
              <a:t>Fine-tune pre-trained </a:t>
            </a:r>
          </a:p>
          <a:p>
            <a:pPr algn="l">
              <a:lnSpc>
                <a:spcPts val="3639"/>
              </a:lnSpc>
              <a:spcBef>
                <a:spcPct val="0"/>
              </a:spcBef>
            </a:pPr>
            <a:r>
              <a:rPr lang="en-US" sz="2599">
                <a:solidFill>
                  <a:srgbClr val="000000"/>
                </a:solidFill>
                <a:latin typeface="League Spartan"/>
                <a:ea typeface="League Spartan"/>
                <a:cs typeface="League Spartan"/>
                <a:sym typeface="League Spartan"/>
              </a:rPr>
              <a:t>models on Fashion items</a:t>
            </a:r>
          </a:p>
        </p:txBody>
      </p:sp>
      <p:sp>
        <p:nvSpPr>
          <p:cNvPr name="TextBox 14" id="14"/>
          <p:cNvSpPr txBox="true"/>
          <p:nvPr/>
        </p:nvSpPr>
        <p:spPr>
          <a:xfrm rot="0">
            <a:off x="4118823" y="1927466"/>
            <a:ext cx="4676553" cy="1265950"/>
          </a:xfrm>
          <a:prstGeom prst="rect">
            <a:avLst/>
          </a:prstGeom>
        </p:spPr>
        <p:txBody>
          <a:bodyPr anchor="t" rtlCol="false" tIns="0" lIns="0" bIns="0" rIns="0">
            <a:spAutoFit/>
          </a:bodyPr>
          <a:lstStyle/>
          <a:p>
            <a:pPr algn="l">
              <a:lnSpc>
                <a:spcPts val="3396"/>
              </a:lnSpc>
            </a:pPr>
          </a:p>
          <a:p>
            <a:pPr algn="l">
              <a:lnSpc>
                <a:spcPts val="3396"/>
              </a:lnSpc>
            </a:pPr>
            <a:r>
              <a:rPr lang="en-US" sz="2426">
                <a:solidFill>
                  <a:srgbClr val="000000"/>
                </a:solidFill>
                <a:latin typeface="League Spartan"/>
                <a:ea typeface="League Spartan"/>
                <a:cs typeface="League Spartan"/>
                <a:sym typeface="League Spartan"/>
              </a:rPr>
              <a:t>Explanations upon Request</a:t>
            </a:r>
          </a:p>
          <a:p>
            <a:pPr algn="l">
              <a:lnSpc>
                <a:spcPts val="3396"/>
              </a:lnSpc>
              <a:spcBef>
                <a:spcPct val="0"/>
              </a:spcBef>
            </a:pPr>
          </a:p>
        </p:txBody>
      </p:sp>
      <p:sp>
        <p:nvSpPr>
          <p:cNvPr name="TextBox 15" id="15"/>
          <p:cNvSpPr txBox="true"/>
          <p:nvPr/>
        </p:nvSpPr>
        <p:spPr>
          <a:xfrm rot="0">
            <a:off x="12824585" y="6260423"/>
            <a:ext cx="4676553" cy="1271873"/>
          </a:xfrm>
          <a:prstGeom prst="rect">
            <a:avLst/>
          </a:prstGeom>
        </p:spPr>
        <p:txBody>
          <a:bodyPr anchor="t" rtlCol="false" tIns="0" lIns="0" bIns="0" rIns="0">
            <a:spAutoFit/>
          </a:bodyPr>
          <a:lstStyle/>
          <a:p>
            <a:pPr algn="l">
              <a:lnSpc>
                <a:spcPts val="3396"/>
              </a:lnSpc>
            </a:pPr>
          </a:p>
          <a:p>
            <a:pPr algn="ctr">
              <a:lnSpc>
                <a:spcPts val="3396"/>
              </a:lnSpc>
              <a:spcBef>
                <a:spcPct val="0"/>
              </a:spcBef>
            </a:pPr>
            <a:r>
              <a:rPr lang="en-US" sz="2426">
                <a:solidFill>
                  <a:srgbClr val="000000"/>
                </a:solidFill>
                <a:latin typeface="League Spartan"/>
                <a:ea typeface="League Spartan"/>
                <a:cs typeface="League Spartan"/>
                <a:sym typeface="League Spartan"/>
              </a:rPr>
              <a:t>Transformation into a supervised task</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6496" y="3648294"/>
            <a:ext cx="2518831" cy="283941"/>
          </a:xfrm>
          <a:custGeom>
            <a:avLst/>
            <a:gdLst/>
            <a:ahLst/>
            <a:cxnLst/>
            <a:rect r="r" b="b" t="t" l="l"/>
            <a:pathLst>
              <a:path h="283941" w="2518831">
                <a:moveTo>
                  <a:pt x="0" y="0"/>
                </a:moveTo>
                <a:lnTo>
                  <a:pt x="2518830" y="0"/>
                </a:lnTo>
                <a:lnTo>
                  <a:pt x="2518830" y="283941"/>
                </a:lnTo>
                <a:lnTo>
                  <a:pt x="0" y="2839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96496" y="2014990"/>
            <a:ext cx="15067350" cy="1633229"/>
          </a:xfrm>
          <a:prstGeom prst="rect">
            <a:avLst/>
          </a:prstGeom>
        </p:spPr>
        <p:txBody>
          <a:bodyPr anchor="t" rtlCol="false" tIns="0" lIns="0" bIns="0" rIns="0">
            <a:spAutoFit/>
          </a:bodyPr>
          <a:lstStyle/>
          <a:p>
            <a:pPr algn="l" marL="0" indent="0" lvl="0">
              <a:lnSpc>
                <a:spcPts val="13404"/>
              </a:lnSpc>
              <a:spcBef>
                <a:spcPct val="0"/>
              </a:spcBef>
            </a:pPr>
            <a:r>
              <a:rPr lang="en-US" sz="9574" spc="268">
                <a:solidFill>
                  <a:srgbClr val="000000"/>
                </a:solidFill>
                <a:latin typeface="League Spartan"/>
                <a:ea typeface="League Spartan"/>
                <a:cs typeface="League Spartan"/>
                <a:sym typeface="League Spartan"/>
              </a:rPr>
              <a:t>AKNOWLEDGEMENTS</a:t>
            </a:r>
          </a:p>
        </p:txBody>
      </p:sp>
      <p:sp>
        <p:nvSpPr>
          <p:cNvPr name="TextBox 4" id="4"/>
          <p:cNvSpPr txBox="true"/>
          <p:nvPr/>
        </p:nvSpPr>
        <p:spPr>
          <a:xfrm rot="0">
            <a:off x="1758897" y="5166012"/>
            <a:ext cx="6462056" cy="580390"/>
          </a:xfrm>
          <a:prstGeom prst="rect">
            <a:avLst/>
          </a:prstGeom>
        </p:spPr>
        <p:txBody>
          <a:bodyPr anchor="t" rtlCol="false" tIns="0" lIns="0" bIns="0" rIns="0">
            <a:spAutoFit/>
          </a:bodyPr>
          <a:lstStyle/>
          <a:p>
            <a:pPr algn="l">
              <a:lnSpc>
                <a:spcPts val="4759"/>
              </a:lnSpc>
              <a:spcBef>
                <a:spcPct val="0"/>
              </a:spcBef>
            </a:pPr>
            <a:r>
              <a:rPr lang="en-US" b="true" sz="3399">
                <a:solidFill>
                  <a:srgbClr val="3290B5"/>
                </a:solidFill>
                <a:latin typeface="Open Sans Bold"/>
                <a:ea typeface="Open Sans Bold"/>
                <a:cs typeface="Open Sans Bold"/>
                <a:sym typeface="Open Sans Bold"/>
              </a:rPr>
              <a:t>Data Science Team</a:t>
            </a:r>
          </a:p>
        </p:txBody>
      </p:sp>
      <p:sp>
        <p:nvSpPr>
          <p:cNvPr name="TextBox 5" id="5"/>
          <p:cNvSpPr txBox="true"/>
          <p:nvPr/>
        </p:nvSpPr>
        <p:spPr>
          <a:xfrm rot="0">
            <a:off x="1685957" y="6238840"/>
            <a:ext cx="5573581" cy="356427"/>
          </a:xfrm>
          <a:prstGeom prst="rect">
            <a:avLst/>
          </a:prstGeom>
        </p:spPr>
        <p:txBody>
          <a:bodyPr anchor="t" rtlCol="false" tIns="0" lIns="0" bIns="0" rIns="0">
            <a:spAutoFit/>
          </a:bodyPr>
          <a:lstStyle/>
          <a:p>
            <a:pPr algn="l">
              <a:lnSpc>
                <a:spcPts val="2863"/>
              </a:lnSpc>
              <a:spcBef>
                <a:spcPct val="0"/>
              </a:spcBef>
            </a:pPr>
            <a:r>
              <a:rPr lang="en-US" b="true" sz="2045">
                <a:solidFill>
                  <a:srgbClr val="000000"/>
                </a:solidFill>
                <a:latin typeface="Open Sans Bold"/>
                <a:ea typeface="Open Sans Bold"/>
                <a:cs typeface="Open Sans Bold"/>
                <a:sym typeface="Open Sans Bold"/>
              </a:rPr>
              <a:t>Lead Data Scientist Diego Pennacchioli </a:t>
            </a:r>
          </a:p>
        </p:txBody>
      </p:sp>
      <p:sp>
        <p:nvSpPr>
          <p:cNvPr name="Freeform 6" id="6"/>
          <p:cNvSpPr/>
          <p:nvPr/>
        </p:nvSpPr>
        <p:spPr>
          <a:xfrm flipH="false" flipV="false" rot="-5400000">
            <a:off x="11878669" y="4495924"/>
            <a:ext cx="11520040" cy="1298623"/>
          </a:xfrm>
          <a:custGeom>
            <a:avLst/>
            <a:gdLst/>
            <a:ahLst/>
            <a:cxnLst/>
            <a:rect r="r" b="b" t="t" l="l"/>
            <a:pathLst>
              <a:path h="1298623" w="11520040">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45</a:t>
            </a:r>
          </a:p>
        </p:txBody>
      </p:sp>
      <p:sp>
        <p:nvSpPr>
          <p:cNvPr name="TextBox 8" id="8"/>
          <p:cNvSpPr txBox="true"/>
          <p:nvPr/>
        </p:nvSpPr>
        <p:spPr>
          <a:xfrm rot="0">
            <a:off x="1396496" y="981075"/>
            <a:ext cx="5706106" cy="407640"/>
          </a:xfrm>
          <a:prstGeom prst="rect">
            <a:avLst/>
          </a:prstGeom>
        </p:spPr>
        <p:txBody>
          <a:bodyPr anchor="t" rtlCol="false" tIns="0" lIns="0" bIns="0" rIns="0">
            <a:spAutoFit/>
          </a:bodyPr>
          <a:lstStyle/>
          <a:p>
            <a:pPr algn="l">
              <a:lnSpc>
                <a:spcPts val="3327"/>
              </a:lnSpc>
              <a:spcBef>
                <a:spcPct val="0"/>
              </a:spcBef>
            </a:pPr>
            <a:r>
              <a:rPr lang="en-US" sz="2376" spc="674">
                <a:solidFill>
                  <a:srgbClr val="000000"/>
                </a:solidFill>
                <a:latin typeface="Open Sans"/>
                <a:ea typeface="Open Sans"/>
                <a:cs typeface="Open Sans"/>
                <a:sym typeface="Open Sans"/>
              </a:rPr>
              <a:t>MAASTRICHT UNIVERSITY</a:t>
            </a:r>
          </a:p>
        </p:txBody>
      </p:sp>
      <p:grpSp>
        <p:nvGrpSpPr>
          <p:cNvPr name="Group 9" id="9"/>
          <p:cNvGrpSpPr/>
          <p:nvPr/>
        </p:nvGrpSpPr>
        <p:grpSpPr>
          <a:xfrm rot="0">
            <a:off x="6636829" y="742934"/>
            <a:ext cx="931547" cy="93154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11" id="11"/>
          <p:cNvGrpSpPr/>
          <p:nvPr/>
        </p:nvGrpSpPr>
        <p:grpSpPr>
          <a:xfrm rot="0">
            <a:off x="464299" y="4888378"/>
            <a:ext cx="1128802" cy="112880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p:spPr>
        </p:sp>
      </p:grpSp>
      <p:grpSp>
        <p:nvGrpSpPr>
          <p:cNvPr name="Group 13" id="13"/>
          <p:cNvGrpSpPr/>
          <p:nvPr/>
        </p:nvGrpSpPr>
        <p:grpSpPr>
          <a:xfrm rot="0">
            <a:off x="9240450" y="4886642"/>
            <a:ext cx="1128802" cy="112880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0512" t="0" r="-20512" b="0"/>
              </a:stretch>
            </a:blipFill>
          </p:spPr>
        </p:sp>
      </p:grpSp>
      <p:grpSp>
        <p:nvGrpSpPr>
          <p:cNvPr name="Group 15" id="15"/>
          <p:cNvGrpSpPr/>
          <p:nvPr/>
        </p:nvGrpSpPr>
        <p:grpSpPr>
          <a:xfrm rot="0">
            <a:off x="11388749" y="4886642"/>
            <a:ext cx="1128802" cy="112880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0" r="0" b="0"/>
              </a:stretch>
            </a:blipFill>
          </p:spPr>
        </p:sp>
      </p:grpSp>
      <p:grpSp>
        <p:nvGrpSpPr>
          <p:cNvPr name="Group 17" id="17"/>
          <p:cNvGrpSpPr/>
          <p:nvPr/>
        </p:nvGrpSpPr>
        <p:grpSpPr>
          <a:xfrm rot="0">
            <a:off x="13536725" y="4886642"/>
            <a:ext cx="1128802" cy="112880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1521" t="0" r="-11521" b="0"/>
              </a:stretch>
            </a:blipFill>
          </p:spPr>
        </p:sp>
      </p:grpSp>
      <p:sp>
        <p:nvSpPr>
          <p:cNvPr name="TextBox 19" id="19"/>
          <p:cNvSpPr txBox="true"/>
          <p:nvPr/>
        </p:nvSpPr>
        <p:spPr>
          <a:xfrm rot="0">
            <a:off x="1685957" y="6806039"/>
            <a:ext cx="5573581" cy="356427"/>
          </a:xfrm>
          <a:prstGeom prst="rect">
            <a:avLst/>
          </a:prstGeom>
        </p:spPr>
        <p:txBody>
          <a:bodyPr anchor="t" rtlCol="false" tIns="0" lIns="0" bIns="0" rIns="0">
            <a:spAutoFit/>
          </a:bodyPr>
          <a:lstStyle/>
          <a:p>
            <a:pPr algn="l">
              <a:lnSpc>
                <a:spcPts val="2863"/>
              </a:lnSpc>
              <a:spcBef>
                <a:spcPct val="0"/>
              </a:spcBef>
            </a:pPr>
            <a:r>
              <a:rPr lang="en-US" b="true" sz="2045">
                <a:solidFill>
                  <a:srgbClr val="000000"/>
                </a:solidFill>
                <a:latin typeface="Open Sans Bold"/>
                <a:ea typeface="Open Sans Bold"/>
                <a:cs typeface="Open Sans Bold"/>
                <a:sym typeface="Open Sans Bold"/>
              </a:rPr>
              <a:t>Senior Data Scientist Davide Azzalini</a:t>
            </a:r>
          </a:p>
        </p:txBody>
      </p:sp>
      <p:sp>
        <p:nvSpPr>
          <p:cNvPr name="TextBox 20" id="20"/>
          <p:cNvSpPr txBox="true"/>
          <p:nvPr/>
        </p:nvSpPr>
        <p:spPr>
          <a:xfrm rot="0">
            <a:off x="1685957" y="7373238"/>
            <a:ext cx="5573581" cy="356427"/>
          </a:xfrm>
          <a:prstGeom prst="rect">
            <a:avLst/>
          </a:prstGeom>
        </p:spPr>
        <p:txBody>
          <a:bodyPr anchor="t" rtlCol="false" tIns="0" lIns="0" bIns="0" rIns="0">
            <a:spAutoFit/>
          </a:bodyPr>
          <a:lstStyle/>
          <a:p>
            <a:pPr algn="l">
              <a:lnSpc>
                <a:spcPts val="2863"/>
              </a:lnSpc>
              <a:spcBef>
                <a:spcPct val="0"/>
              </a:spcBef>
            </a:pPr>
            <a:r>
              <a:rPr lang="en-US" b="true" sz="2045">
                <a:solidFill>
                  <a:srgbClr val="000000"/>
                </a:solidFill>
                <a:latin typeface="Open Sans Bold"/>
                <a:ea typeface="Open Sans Bold"/>
                <a:cs typeface="Open Sans Bold"/>
                <a:sym typeface="Open Sans Bold"/>
              </a:rPr>
              <a:t>Data Scientist Paolo Treccozzi</a:t>
            </a:r>
          </a:p>
        </p:txBody>
      </p:sp>
      <p:sp>
        <p:nvSpPr>
          <p:cNvPr name="TextBox 21" id="21"/>
          <p:cNvSpPr txBox="true"/>
          <p:nvPr/>
        </p:nvSpPr>
        <p:spPr>
          <a:xfrm rot="0">
            <a:off x="1685957" y="7940436"/>
            <a:ext cx="5573581" cy="356427"/>
          </a:xfrm>
          <a:prstGeom prst="rect">
            <a:avLst/>
          </a:prstGeom>
        </p:spPr>
        <p:txBody>
          <a:bodyPr anchor="t" rtlCol="false" tIns="0" lIns="0" bIns="0" rIns="0">
            <a:spAutoFit/>
          </a:bodyPr>
          <a:lstStyle/>
          <a:p>
            <a:pPr algn="l">
              <a:lnSpc>
                <a:spcPts val="2863"/>
              </a:lnSpc>
              <a:spcBef>
                <a:spcPct val="0"/>
              </a:spcBef>
            </a:pPr>
            <a:r>
              <a:rPr lang="en-US" b="true" sz="2045">
                <a:solidFill>
                  <a:srgbClr val="000000"/>
                </a:solidFill>
                <a:latin typeface="Open Sans Bold"/>
                <a:ea typeface="Open Sans Bold"/>
                <a:cs typeface="Open Sans Bold"/>
                <a:sym typeface="Open Sans Bold"/>
              </a:rPr>
              <a:t> Data Scientist Gilda Pepe</a:t>
            </a:r>
          </a:p>
        </p:txBody>
      </p:sp>
      <p:sp>
        <p:nvSpPr>
          <p:cNvPr name="TextBox 22" id="22"/>
          <p:cNvSpPr txBox="true"/>
          <p:nvPr/>
        </p:nvSpPr>
        <p:spPr>
          <a:xfrm rot="0">
            <a:off x="1685957" y="8507635"/>
            <a:ext cx="5573581" cy="356427"/>
          </a:xfrm>
          <a:prstGeom prst="rect">
            <a:avLst/>
          </a:prstGeom>
        </p:spPr>
        <p:txBody>
          <a:bodyPr anchor="t" rtlCol="false" tIns="0" lIns="0" bIns="0" rIns="0">
            <a:spAutoFit/>
          </a:bodyPr>
          <a:lstStyle/>
          <a:p>
            <a:pPr algn="l">
              <a:lnSpc>
                <a:spcPts val="2863"/>
              </a:lnSpc>
              <a:spcBef>
                <a:spcPct val="0"/>
              </a:spcBef>
            </a:pPr>
            <a:r>
              <a:rPr lang="en-US" b="true" sz="2045">
                <a:solidFill>
                  <a:srgbClr val="000000"/>
                </a:solidFill>
                <a:latin typeface="Open Sans Bold"/>
                <a:ea typeface="Open Sans Bold"/>
                <a:cs typeface="Open Sans Bold"/>
                <a:sym typeface="Open Sans Bold"/>
              </a:rPr>
              <a:t> Data Scientist Roberto Narducci</a:t>
            </a:r>
          </a:p>
        </p:txBody>
      </p:sp>
      <p:pic>
        <p:nvPicPr>
          <p:cNvPr name="Picture 23" id="23"/>
          <p:cNvPicPr>
            <a:picLocks noChangeAspect="true"/>
          </p:cNvPicPr>
          <p:nvPr/>
        </p:nvPicPr>
        <p:blipFill>
          <a:blip r:embed="rId9"/>
          <a:stretch>
            <a:fillRect/>
          </a:stretch>
        </p:blipFill>
        <p:spPr>
          <a:xfrm rot="0">
            <a:off x="8663724" y="5792985"/>
            <a:ext cx="6395962" cy="3604074"/>
          </a:xfrm>
          <a:prstGeom prst="rect">
            <a:avLst/>
          </a:prstGeom>
        </p:spPr>
      </p:pic>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110709" y="4494189"/>
            <a:ext cx="11520040" cy="1298623"/>
          </a:xfrm>
          <a:custGeom>
            <a:avLst/>
            <a:gdLst/>
            <a:ahLst/>
            <a:cxnLst/>
            <a:rect r="r" b="b" t="t" l="l"/>
            <a:pathLst>
              <a:path h="1298623" w="11520040">
                <a:moveTo>
                  <a:pt x="0" y="0"/>
                </a:moveTo>
                <a:lnTo>
                  <a:pt x="11520040" y="0"/>
                </a:lnTo>
                <a:lnTo>
                  <a:pt x="11520040" y="1298622"/>
                </a:lnTo>
                <a:lnTo>
                  <a:pt x="0" y="1298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325633" y="3494752"/>
            <a:ext cx="13933667" cy="2795064"/>
          </a:xfrm>
          <a:prstGeom prst="rect">
            <a:avLst/>
          </a:prstGeom>
        </p:spPr>
        <p:txBody>
          <a:bodyPr anchor="t" rtlCol="false" tIns="0" lIns="0" bIns="0" rIns="0">
            <a:spAutoFit/>
          </a:bodyPr>
          <a:lstStyle/>
          <a:p>
            <a:pPr algn="ctr">
              <a:lnSpc>
                <a:spcPts val="22866"/>
              </a:lnSpc>
              <a:spcBef>
                <a:spcPct val="0"/>
              </a:spcBef>
            </a:pPr>
            <a:r>
              <a:rPr lang="en-US" b="true" sz="16333" spc="457">
                <a:solidFill>
                  <a:srgbClr val="000000"/>
                </a:solidFill>
                <a:latin typeface="League Spartan"/>
                <a:ea typeface="League Spartan"/>
                <a:cs typeface="League Spartan"/>
                <a:sym typeface="League Spartan"/>
              </a:rPr>
              <a:t>THANK YOU</a:t>
            </a:r>
          </a:p>
        </p:txBody>
      </p:sp>
      <p:sp>
        <p:nvSpPr>
          <p:cNvPr name="TextBox 4" id="4"/>
          <p:cNvSpPr txBox="true"/>
          <p:nvPr/>
        </p:nvSpPr>
        <p:spPr>
          <a:xfrm rot="0">
            <a:off x="6286268" y="6047576"/>
            <a:ext cx="7844699" cy="430421"/>
          </a:xfrm>
          <a:prstGeom prst="rect">
            <a:avLst/>
          </a:prstGeom>
        </p:spPr>
        <p:txBody>
          <a:bodyPr anchor="t" rtlCol="false" tIns="0" lIns="0" bIns="0" rIns="0">
            <a:spAutoFit/>
          </a:bodyPr>
          <a:lstStyle/>
          <a:p>
            <a:pPr algn="ctr" marL="0" indent="0" lvl="0">
              <a:lnSpc>
                <a:spcPts val="3575"/>
              </a:lnSpc>
              <a:spcBef>
                <a:spcPct val="0"/>
              </a:spcBef>
            </a:pPr>
            <a:r>
              <a:rPr lang="en-US" sz="2554" spc="1731" strike="noStrike" u="none">
                <a:solidFill>
                  <a:srgbClr val="000000"/>
                </a:solidFill>
                <a:latin typeface="Open Sans"/>
                <a:ea typeface="Open Sans"/>
                <a:cs typeface="Open Sans"/>
                <a:sym typeface="Open Sans"/>
              </a:rPr>
              <a:t>FOR THE ATTENTION</a:t>
            </a:r>
          </a:p>
        </p:txBody>
      </p:sp>
      <p:sp>
        <p:nvSpPr>
          <p:cNvPr name="Freeform 5" id="5"/>
          <p:cNvSpPr/>
          <p:nvPr/>
        </p:nvSpPr>
        <p:spPr>
          <a:xfrm flipH="false" flipV="false" rot="0">
            <a:off x="13450238" y="8531116"/>
            <a:ext cx="3809062" cy="727184"/>
          </a:xfrm>
          <a:custGeom>
            <a:avLst/>
            <a:gdLst/>
            <a:ahLst/>
            <a:cxnLst/>
            <a:rect r="r" b="b" t="t" l="l"/>
            <a:pathLst>
              <a:path h="727184" w="3809062">
                <a:moveTo>
                  <a:pt x="0" y="0"/>
                </a:moveTo>
                <a:lnTo>
                  <a:pt x="3809062" y="0"/>
                </a:lnTo>
                <a:lnTo>
                  <a:pt x="3809062" y="727184"/>
                </a:lnTo>
                <a:lnTo>
                  <a:pt x="0" y="727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740469" y="1028700"/>
            <a:ext cx="2518831" cy="283941"/>
          </a:xfrm>
          <a:custGeom>
            <a:avLst/>
            <a:gdLst/>
            <a:ahLst/>
            <a:cxnLst/>
            <a:rect r="r" b="b" t="t" l="l"/>
            <a:pathLst>
              <a:path h="283941" w="2518831">
                <a:moveTo>
                  <a:pt x="0" y="0"/>
                </a:moveTo>
                <a:lnTo>
                  <a:pt x="2518831" y="0"/>
                </a:lnTo>
                <a:lnTo>
                  <a:pt x="2518831" y="283941"/>
                </a:lnTo>
                <a:lnTo>
                  <a:pt x="0" y="2839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46</a:t>
            </a:r>
          </a:p>
        </p:txBody>
      </p:sp>
      <p:grpSp>
        <p:nvGrpSpPr>
          <p:cNvPr name="Group 8" id="8"/>
          <p:cNvGrpSpPr/>
          <p:nvPr/>
        </p:nvGrpSpPr>
        <p:grpSpPr>
          <a:xfrm rot="0">
            <a:off x="12054326" y="8330307"/>
            <a:ext cx="1128802" cy="112880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sp>
        <p:nvSpPr>
          <p:cNvPr name="TextBox 10" id="10"/>
          <p:cNvSpPr txBox="true"/>
          <p:nvPr/>
        </p:nvSpPr>
        <p:spPr>
          <a:xfrm rot="0">
            <a:off x="1396496" y="981075"/>
            <a:ext cx="5706106" cy="407640"/>
          </a:xfrm>
          <a:prstGeom prst="rect">
            <a:avLst/>
          </a:prstGeom>
        </p:spPr>
        <p:txBody>
          <a:bodyPr anchor="t" rtlCol="false" tIns="0" lIns="0" bIns="0" rIns="0">
            <a:spAutoFit/>
          </a:bodyPr>
          <a:lstStyle/>
          <a:p>
            <a:pPr algn="l">
              <a:lnSpc>
                <a:spcPts val="3327"/>
              </a:lnSpc>
              <a:spcBef>
                <a:spcPct val="0"/>
              </a:spcBef>
            </a:pPr>
            <a:r>
              <a:rPr lang="en-US" sz="2376" spc="674">
                <a:solidFill>
                  <a:srgbClr val="000000"/>
                </a:solidFill>
                <a:latin typeface="Open Sans"/>
                <a:ea typeface="Open Sans"/>
                <a:cs typeface="Open Sans"/>
                <a:sym typeface="Open Sans"/>
              </a:rPr>
              <a:t>MAASTRICHT UNIVERSITY</a:t>
            </a:r>
          </a:p>
        </p:txBody>
      </p:sp>
      <p:grpSp>
        <p:nvGrpSpPr>
          <p:cNvPr name="Group 11" id="11"/>
          <p:cNvGrpSpPr/>
          <p:nvPr/>
        </p:nvGrpSpPr>
        <p:grpSpPr>
          <a:xfrm rot="0">
            <a:off x="6636829" y="742934"/>
            <a:ext cx="931547" cy="93154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0" r="0" b="0"/>
              </a:stretch>
            </a:blipFill>
          </p:spPr>
        </p:sp>
      </p:gr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28282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481028"/>
            <a:ext cx="2259280" cy="254682"/>
          </a:xfrm>
          <a:custGeom>
            <a:avLst/>
            <a:gdLst/>
            <a:ahLst/>
            <a:cxnLst/>
            <a:rect r="r" b="b" t="t" l="l"/>
            <a:pathLst>
              <a:path h="254682" w="2259280">
                <a:moveTo>
                  <a:pt x="0" y="0"/>
                </a:moveTo>
                <a:lnTo>
                  <a:pt x="2259280" y="0"/>
                </a:lnTo>
                <a:lnTo>
                  <a:pt x="2259280" y="254683"/>
                </a:lnTo>
                <a:lnTo>
                  <a:pt x="0" y="2546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847725"/>
            <a:ext cx="13012387" cy="1633229"/>
          </a:xfrm>
          <a:prstGeom prst="rect">
            <a:avLst/>
          </a:prstGeom>
        </p:spPr>
        <p:txBody>
          <a:bodyPr anchor="t" rtlCol="false" tIns="0" lIns="0" bIns="0" rIns="0">
            <a:spAutoFit/>
          </a:bodyPr>
          <a:lstStyle/>
          <a:p>
            <a:pPr algn="l" marL="0" indent="0" lvl="0">
              <a:lnSpc>
                <a:spcPts val="13404"/>
              </a:lnSpc>
              <a:spcBef>
                <a:spcPct val="0"/>
              </a:spcBef>
            </a:pPr>
            <a:r>
              <a:rPr lang="en-US" sz="9574" spc="268">
                <a:solidFill>
                  <a:srgbClr val="FFFFFF"/>
                </a:solidFill>
                <a:latin typeface="League Spartan"/>
                <a:ea typeface="League Spartan"/>
                <a:cs typeface="League Spartan"/>
                <a:sym typeface="League Spartan"/>
              </a:rPr>
              <a:t>APPENDIX</a:t>
            </a:r>
          </a:p>
        </p:txBody>
      </p:sp>
      <p:sp>
        <p:nvSpPr>
          <p:cNvPr name="Freeform 4" id="4"/>
          <p:cNvSpPr/>
          <p:nvPr/>
        </p:nvSpPr>
        <p:spPr>
          <a:xfrm flipH="false" flipV="false" rot="-5400000">
            <a:off x="11878669" y="4495924"/>
            <a:ext cx="11520040" cy="1298623"/>
          </a:xfrm>
          <a:custGeom>
            <a:avLst/>
            <a:gdLst/>
            <a:ahLst/>
            <a:cxnLst/>
            <a:rect r="r" b="b" t="t" l="l"/>
            <a:pathLst>
              <a:path h="1298623" w="11520040">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47</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48</a:t>
            </a:r>
          </a:p>
        </p:txBody>
      </p:sp>
      <p:sp>
        <p:nvSpPr>
          <p:cNvPr name="Freeform 3" id="3"/>
          <p:cNvSpPr/>
          <p:nvPr/>
        </p:nvSpPr>
        <p:spPr>
          <a:xfrm flipH="false" flipV="false" rot="-5400000">
            <a:off x="11878669" y="4495924"/>
            <a:ext cx="11520040" cy="1298623"/>
          </a:xfrm>
          <a:custGeom>
            <a:avLst/>
            <a:gdLst/>
            <a:ahLst/>
            <a:cxnLst/>
            <a:rect r="r" b="b" t="t" l="l"/>
            <a:pathLst>
              <a:path h="1298623" w="11520040">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729115" y="1601506"/>
            <a:ext cx="6260263" cy="4725179"/>
          </a:xfrm>
          <a:custGeom>
            <a:avLst/>
            <a:gdLst/>
            <a:ahLst/>
            <a:cxnLst/>
            <a:rect r="r" b="b" t="t" l="l"/>
            <a:pathLst>
              <a:path h="4725179" w="6260263">
                <a:moveTo>
                  <a:pt x="0" y="0"/>
                </a:moveTo>
                <a:lnTo>
                  <a:pt x="6260262" y="0"/>
                </a:lnTo>
                <a:lnTo>
                  <a:pt x="6260262" y="4725179"/>
                </a:lnTo>
                <a:lnTo>
                  <a:pt x="0" y="4725179"/>
                </a:lnTo>
                <a:lnTo>
                  <a:pt x="0" y="0"/>
                </a:lnTo>
                <a:close/>
              </a:path>
            </a:pathLst>
          </a:custGeom>
          <a:blipFill>
            <a:blip r:embed="rId4"/>
            <a:stretch>
              <a:fillRect l="0" t="0" r="0" b="0"/>
            </a:stretch>
          </a:blipFill>
        </p:spPr>
      </p:sp>
      <p:sp>
        <p:nvSpPr>
          <p:cNvPr name="Freeform 5" id="5"/>
          <p:cNvSpPr/>
          <p:nvPr/>
        </p:nvSpPr>
        <p:spPr>
          <a:xfrm flipH="false" flipV="false" rot="0">
            <a:off x="93514" y="1791466"/>
            <a:ext cx="5763969" cy="4350582"/>
          </a:xfrm>
          <a:custGeom>
            <a:avLst/>
            <a:gdLst/>
            <a:ahLst/>
            <a:cxnLst/>
            <a:rect r="r" b="b" t="t" l="l"/>
            <a:pathLst>
              <a:path h="4350582" w="5763969">
                <a:moveTo>
                  <a:pt x="0" y="0"/>
                </a:moveTo>
                <a:lnTo>
                  <a:pt x="5763969" y="0"/>
                </a:lnTo>
                <a:lnTo>
                  <a:pt x="5763969" y="4350582"/>
                </a:lnTo>
                <a:lnTo>
                  <a:pt x="0" y="4350582"/>
                </a:lnTo>
                <a:lnTo>
                  <a:pt x="0" y="0"/>
                </a:lnTo>
                <a:close/>
              </a:path>
            </a:pathLst>
          </a:custGeom>
          <a:blipFill>
            <a:blip r:embed="rId5"/>
            <a:stretch>
              <a:fillRect l="0" t="0" r="0" b="0"/>
            </a:stretch>
          </a:blipFill>
        </p:spPr>
      </p:sp>
      <p:sp>
        <p:nvSpPr>
          <p:cNvPr name="Freeform 6" id="6"/>
          <p:cNvSpPr/>
          <p:nvPr/>
        </p:nvSpPr>
        <p:spPr>
          <a:xfrm flipH="false" flipV="false" rot="0">
            <a:off x="93514" y="6142048"/>
            <a:ext cx="5638776" cy="4256088"/>
          </a:xfrm>
          <a:custGeom>
            <a:avLst/>
            <a:gdLst/>
            <a:ahLst/>
            <a:cxnLst/>
            <a:rect r="r" b="b" t="t" l="l"/>
            <a:pathLst>
              <a:path h="4256088" w="5638776">
                <a:moveTo>
                  <a:pt x="0" y="0"/>
                </a:moveTo>
                <a:lnTo>
                  <a:pt x="5638776" y="0"/>
                </a:lnTo>
                <a:lnTo>
                  <a:pt x="5638776" y="4256088"/>
                </a:lnTo>
                <a:lnTo>
                  <a:pt x="0" y="4256088"/>
                </a:lnTo>
                <a:lnTo>
                  <a:pt x="0" y="0"/>
                </a:lnTo>
                <a:close/>
              </a:path>
            </a:pathLst>
          </a:custGeom>
          <a:blipFill>
            <a:blip r:embed="rId6"/>
            <a:stretch>
              <a:fillRect l="0" t="0" r="0" b="0"/>
            </a:stretch>
          </a:blipFill>
        </p:spPr>
      </p:sp>
      <p:sp>
        <p:nvSpPr>
          <p:cNvPr name="TextBox 7" id="7"/>
          <p:cNvSpPr txBox="true"/>
          <p:nvPr/>
        </p:nvSpPr>
        <p:spPr>
          <a:xfrm rot="0">
            <a:off x="93514" y="351986"/>
            <a:ext cx="11907103" cy="927730"/>
          </a:xfrm>
          <a:prstGeom prst="rect">
            <a:avLst/>
          </a:prstGeom>
        </p:spPr>
        <p:txBody>
          <a:bodyPr anchor="t" rtlCol="false" tIns="0" lIns="0" bIns="0" rIns="0">
            <a:spAutoFit/>
          </a:bodyPr>
          <a:lstStyle/>
          <a:p>
            <a:pPr algn="l" marL="0" indent="0" lvl="0">
              <a:lnSpc>
                <a:spcPts val="7665"/>
              </a:lnSpc>
              <a:spcBef>
                <a:spcPct val="0"/>
              </a:spcBef>
            </a:pPr>
            <a:r>
              <a:rPr lang="en-US" sz="5475" spc="153">
                <a:solidFill>
                  <a:srgbClr val="000000"/>
                </a:solidFill>
                <a:latin typeface="League Spartan"/>
                <a:ea typeface="League Spartan"/>
                <a:cs typeface="League Spartan"/>
                <a:sym typeface="League Spartan"/>
              </a:rPr>
              <a:t>MULTIMODAL EXAMPLES</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49</a:t>
            </a:r>
          </a:p>
        </p:txBody>
      </p:sp>
      <p:sp>
        <p:nvSpPr>
          <p:cNvPr name="Freeform 3" id="3"/>
          <p:cNvSpPr/>
          <p:nvPr/>
        </p:nvSpPr>
        <p:spPr>
          <a:xfrm flipH="false" flipV="false" rot="-5400000">
            <a:off x="12687945" y="4494189"/>
            <a:ext cx="11520040" cy="1298623"/>
          </a:xfrm>
          <a:custGeom>
            <a:avLst/>
            <a:gdLst/>
            <a:ahLst/>
            <a:cxnLst/>
            <a:rect r="r" b="b" t="t" l="l"/>
            <a:pathLst>
              <a:path h="1298623" w="11520040">
                <a:moveTo>
                  <a:pt x="0" y="0"/>
                </a:moveTo>
                <a:lnTo>
                  <a:pt x="11520039" y="0"/>
                </a:lnTo>
                <a:lnTo>
                  <a:pt x="11520039" y="1298622"/>
                </a:lnTo>
                <a:lnTo>
                  <a:pt x="0" y="1298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179766" y="721842"/>
            <a:ext cx="8809611" cy="5596213"/>
          </a:xfrm>
          <a:custGeom>
            <a:avLst/>
            <a:gdLst/>
            <a:ahLst/>
            <a:cxnLst/>
            <a:rect r="r" b="b" t="t" l="l"/>
            <a:pathLst>
              <a:path h="5596213" w="8809611">
                <a:moveTo>
                  <a:pt x="0" y="0"/>
                </a:moveTo>
                <a:lnTo>
                  <a:pt x="8809611" y="0"/>
                </a:lnTo>
                <a:lnTo>
                  <a:pt x="8809611" y="5596213"/>
                </a:lnTo>
                <a:lnTo>
                  <a:pt x="0" y="5596213"/>
                </a:lnTo>
                <a:lnTo>
                  <a:pt x="0" y="0"/>
                </a:lnTo>
                <a:close/>
              </a:path>
            </a:pathLst>
          </a:custGeom>
          <a:blipFill>
            <a:blip r:embed="rId4"/>
            <a:stretch>
              <a:fillRect l="0" t="0" r="0" b="0"/>
            </a:stretch>
          </a:blipFill>
        </p:spPr>
      </p:sp>
      <p:sp>
        <p:nvSpPr>
          <p:cNvPr name="Freeform 5" id="5"/>
          <p:cNvSpPr/>
          <p:nvPr/>
        </p:nvSpPr>
        <p:spPr>
          <a:xfrm flipH="false" flipV="false" rot="0">
            <a:off x="122739" y="847725"/>
            <a:ext cx="7605835" cy="3227153"/>
          </a:xfrm>
          <a:custGeom>
            <a:avLst/>
            <a:gdLst/>
            <a:ahLst/>
            <a:cxnLst/>
            <a:rect r="r" b="b" t="t" l="l"/>
            <a:pathLst>
              <a:path h="3227153" w="7605835">
                <a:moveTo>
                  <a:pt x="0" y="0"/>
                </a:moveTo>
                <a:lnTo>
                  <a:pt x="7605835" y="0"/>
                </a:lnTo>
                <a:lnTo>
                  <a:pt x="7605835" y="3227153"/>
                </a:lnTo>
                <a:lnTo>
                  <a:pt x="0" y="3227153"/>
                </a:lnTo>
                <a:lnTo>
                  <a:pt x="0" y="0"/>
                </a:lnTo>
                <a:close/>
              </a:path>
            </a:pathLst>
          </a:custGeom>
          <a:blipFill>
            <a:blip r:embed="rId5"/>
            <a:stretch>
              <a:fillRect l="0" t="0" r="0" b="-1932"/>
            </a:stretch>
          </a:blipFill>
        </p:spPr>
      </p:sp>
      <p:sp>
        <p:nvSpPr>
          <p:cNvPr name="Freeform 6" id="6"/>
          <p:cNvSpPr/>
          <p:nvPr/>
        </p:nvSpPr>
        <p:spPr>
          <a:xfrm flipH="false" flipV="false" rot="0">
            <a:off x="0" y="4188293"/>
            <a:ext cx="6773477" cy="2541343"/>
          </a:xfrm>
          <a:custGeom>
            <a:avLst/>
            <a:gdLst/>
            <a:ahLst/>
            <a:cxnLst/>
            <a:rect r="r" b="b" t="t" l="l"/>
            <a:pathLst>
              <a:path h="2541343" w="6773477">
                <a:moveTo>
                  <a:pt x="0" y="0"/>
                </a:moveTo>
                <a:lnTo>
                  <a:pt x="6773477" y="0"/>
                </a:lnTo>
                <a:lnTo>
                  <a:pt x="6773477" y="2541343"/>
                </a:lnTo>
                <a:lnTo>
                  <a:pt x="0" y="2541343"/>
                </a:lnTo>
                <a:lnTo>
                  <a:pt x="0" y="0"/>
                </a:lnTo>
                <a:close/>
              </a:path>
            </a:pathLst>
          </a:custGeom>
          <a:blipFill>
            <a:blip r:embed="rId6"/>
            <a:stretch>
              <a:fillRect l="0" t="0" r="0" b="0"/>
            </a:stretch>
          </a:blipFill>
        </p:spPr>
      </p:sp>
      <p:sp>
        <p:nvSpPr>
          <p:cNvPr name="Freeform 7" id="7"/>
          <p:cNvSpPr/>
          <p:nvPr/>
        </p:nvSpPr>
        <p:spPr>
          <a:xfrm flipH="false" flipV="false" rot="0">
            <a:off x="81133" y="8006342"/>
            <a:ext cx="6611212" cy="4561317"/>
          </a:xfrm>
          <a:custGeom>
            <a:avLst/>
            <a:gdLst/>
            <a:ahLst/>
            <a:cxnLst/>
            <a:rect r="r" b="b" t="t" l="l"/>
            <a:pathLst>
              <a:path h="4561317" w="6611212">
                <a:moveTo>
                  <a:pt x="0" y="0"/>
                </a:moveTo>
                <a:lnTo>
                  <a:pt x="6611211" y="0"/>
                </a:lnTo>
                <a:lnTo>
                  <a:pt x="6611211" y="4561316"/>
                </a:lnTo>
                <a:lnTo>
                  <a:pt x="0" y="4561316"/>
                </a:lnTo>
                <a:lnTo>
                  <a:pt x="0" y="0"/>
                </a:lnTo>
                <a:close/>
              </a:path>
            </a:pathLst>
          </a:custGeom>
          <a:blipFill>
            <a:blip r:embed="rId7"/>
            <a:stretch>
              <a:fillRect l="0" t="0" r="0" b="0"/>
            </a:stretch>
          </a:blipFill>
        </p:spPr>
      </p:sp>
      <p:sp>
        <p:nvSpPr>
          <p:cNvPr name="Freeform 8" id="8"/>
          <p:cNvSpPr/>
          <p:nvPr/>
        </p:nvSpPr>
        <p:spPr>
          <a:xfrm flipH="false" flipV="false" rot="0">
            <a:off x="6814865" y="4455859"/>
            <a:ext cx="5894922" cy="5754814"/>
          </a:xfrm>
          <a:custGeom>
            <a:avLst/>
            <a:gdLst/>
            <a:ahLst/>
            <a:cxnLst/>
            <a:rect r="r" b="b" t="t" l="l"/>
            <a:pathLst>
              <a:path h="5754814" w="5894922">
                <a:moveTo>
                  <a:pt x="0" y="0"/>
                </a:moveTo>
                <a:lnTo>
                  <a:pt x="5894923" y="0"/>
                </a:lnTo>
                <a:lnTo>
                  <a:pt x="5894923" y="5754814"/>
                </a:lnTo>
                <a:lnTo>
                  <a:pt x="0" y="5754814"/>
                </a:lnTo>
                <a:lnTo>
                  <a:pt x="0" y="0"/>
                </a:lnTo>
                <a:close/>
              </a:path>
            </a:pathLst>
          </a:custGeom>
          <a:blipFill>
            <a:blip r:embed="rId8"/>
            <a:stretch>
              <a:fillRect l="0" t="0" r="0" b="0"/>
            </a:stretch>
          </a:blipFill>
        </p:spPr>
      </p:sp>
      <p:sp>
        <p:nvSpPr>
          <p:cNvPr name="TextBox 9" id="9"/>
          <p:cNvSpPr txBox="true"/>
          <p:nvPr/>
        </p:nvSpPr>
        <p:spPr>
          <a:xfrm rot="0">
            <a:off x="0" y="-80005"/>
            <a:ext cx="11907103" cy="927730"/>
          </a:xfrm>
          <a:prstGeom prst="rect">
            <a:avLst/>
          </a:prstGeom>
        </p:spPr>
        <p:txBody>
          <a:bodyPr anchor="t" rtlCol="false" tIns="0" lIns="0" bIns="0" rIns="0">
            <a:spAutoFit/>
          </a:bodyPr>
          <a:lstStyle/>
          <a:p>
            <a:pPr algn="l" marL="0" indent="0" lvl="0">
              <a:lnSpc>
                <a:spcPts val="7665"/>
              </a:lnSpc>
              <a:spcBef>
                <a:spcPct val="0"/>
              </a:spcBef>
            </a:pPr>
            <a:r>
              <a:rPr lang="en-US" sz="5475" spc="153">
                <a:solidFill>
                  <a:srgbClr val="000000"/>
                </a:solidFill>
                <a:latin typeface="League Spartan"/>
                <a:ea typeface="League Spartan"/>
                <a:cs typeface="League Spartan"/>
                <a:sym typeface="League Spartan"/>
              </a:rPr>
              <a:t>EXPLAINABILITY EXAMPLES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85286" y="2096515"/>
            <a:ext cx="2772968" cy="312589"/>
          </a:xfrm>
          <a:custGeom>
            <a:avLst/>
            <a:gdLst/>
            <a:ahLst/>
            <a:cxnLst/>
            <a:rect r="r" b="b" t="t" l="l"/>
            <a:pathLst>
              <a:path h="312589" w="2772968">
                <a:moveTo>
                  <a:pt x="0" y="0"/>
                </a:moveTo>
                <a:lnTo>
                  <a:pt x="2772968" y="0"/>
                </a:lnTo>
                <a:lnTo>
                  <a:pt x="2772968" y="312590"/>
                </a:lnTo>
                <a:lnTo>
                  <a:pt x="0" y="312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110709" y="4494189"/>
            <a:ext cx="11520040" cy="1298623"/>
          </a:xfrm>
          <a:custGeom>
            <a:avLst/>
            <a:gdLst/>
            <a:ahLst/>
            <a:cxnLst/>
            <a:rect r="r" b="b" t="t" l="l"/>
            <a:pathLst>
              <a:path h="1298623" w="11520040">
                <a:moveTo>
                  <a:pt x="0" y="0"/>
                </a:moveTo>
                <a:lnTo>
                  <a:pt x="11520040" y="0"/>
                </a:lnTo>
                <a:lnTo>
                  <a:pt x="11520040" y="1298622"/>
                </a:lnTo>
                <a:lnTo>
                  <a:pt x="0" y="1298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86828" y="3216202"/>
            <a:ext cx="6901172" cy="7069063"/>
          </a:xfrm>
          <a:custGeom>
            <a:avLst/>
            <a:gdLst/>
            <a:ahLst/>
            <a:cxnLst/>
            <a:rect r="r" b="b" t="t" l="l"/>
            <a:pathLst>
              <a:path h="7069063" w="6901172">
                <a:moveTo>
                  <a:pt x="0" y="0"/>
                </a:moveTo>
                <a:lnTo>
                  <a:pt x="6901172" y="0"/>
                </a:lnTo>
                <a:lnTo>
                  <a:pt x="6901172" y="7069062"/>
                </a:lnTo>
                <a:lnTo>
                  <a:pt x="0" y="7069062"/>
                </a:lnTo>
                <a:lnTo>
                  <a:pt x="0" y="0"/>
                </a:lnTo>
                <a:close/>
              </a:path>
            </a:pathLst>
          </a:custGeom>
          <a:blipFill>
            <a:blip r:embed="rId4"/>
            <a:stretch>
              <a:fillRect l="0" t="0" r="0" b="0"/>
            </a:stretch>
          </a:blipFill>
        </p:spPr>
      </p:sp>
      <p:sp>
        <p:nvSpPr>
          <p:cNvPr name="TextBox 5" id="5"/>
          <p:cNvSpPr txBox="true"/>
          <p:nvPr/>
        </p:nvSpPr>
        <p:spPr>
          <a:xfrm rot="0">
            <a:off x="2585286" y="1055610"/>
            <a:ext cx="11513371" cy="765451"/>
          </a:xfrm>
          <a:prstGeom prst="rect">
            <a:avLst/>
          </a:prstGeom>
        </p:spPr>
        <p:txBody>
          <a:bodyPr anchor="t" rtlCol="false" tIns="0" lIns="0" bIns="0" rIns="0">
            <a:spAutoFit/>
          </a:bodyPr>
          <a:lstStyle/>
          <a:p>
            <a:pPr algn="l" marL="0" indent="0" lvl="0">
              <a:lnSpc>
                <a:spcPts val="6273"/>
              </a:lnSpc>
              <a:spcBef>
                <a:spcPct val="0"/>
              </a:spcBef>
            </a:pPr>
            <a:r>
              <a:rPr lang="en-US" sz="4481" spc="125">
                <a:solidFill>
                  <a:srgbClr val="000000"/>
                </a:solidFill>
                <a:latin typeface="League Spartan"/>
                <a:ea typeface="League Spartan"/>
                <a:cs typeface="League Spartan"/>
                <a:sym typeface="League Spartan"/>
              </a:rPr>
              <a:t>INTRODUCTION: MULTIMODAL DATA</a:t>
            </a:r>
          </a:p>
        </p:txBody>
      </p:sp>
      <p:sp>
        <p:nvSpPr>
          <p:cNvPr name="TextBox 6" id="6"/>
          <p:cNvSpPr txBox="true"/>
          <p:nvPr/>
        </p:nvSpPr>
        <p:spPr>
          <a:xfrm rot="0">
            <a:off x="2585286" y="342314"/>
            <a:ext cx="5706106" cy="407640"/>
          </a:xfrm>
          <a:prstGeom prst="rect">
            <a:avLst/>
          </a:prstGeom>
        </p:spPr>
        <p:txBody>
          <a:bodyPr anchor="t" rtlCol="false" tIns="0" lIns="0" bIns="0" rIns="0">
            <a:spAutoFit/>
          </a:bodyPr>
          <a:lstStyle/>
          <a:p>
            <a:pPr algn="l">
              <a:lnSpc>
                <a:spcPts val="3327"/>
              </a:lnSpc>
              <a:spcBef>
                <a:spcPct val="0"/>
              </a:spcBef>
            </a:pPr>
            <a:r>
              <a:rPr lang="en-US" sz="2376" spc="674">
                <a:solidFill>
                  <a:srgbClr val="000000"/>
                </a:solidFill>
                <a:latin typeface="Open Sans"/>
                <a:ea typeface="Open Sans"/>
                <a:cs typeface="Open Sans"/>
                <a:sym typeface="Open Sans"/>
              </a:rPr>
              <a:t>MAASTRICHT UNIVERSITY</a:t>
            </a:r>
          </a:p>
        </p:txBody>
      </p:sp>
      <p:sp>
        <p:nvSpPr>
          <p:cNvPr name="TextBox 7" id="7"/>
          <p:cNvSpPr txBox="true"/>
          <p:nvPr/>
        </p:nvSpPr>
        <p:spPr>
          <a:xfrm rot="0">
            <a:off x="17259300" y="920893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grpSp>
        <p:nvGrpSpPr>
          <p:cNvPr name="Group 8" id="8"/>
          <p:cNvGrpSpPr/>
          <p:nvPr/>
        </p:nvGrpSpPr>
        <p:grpSpPr>
          <a:xfrm rot="0">
            <a:off x="2585286" y="3337186"/>
            <a:ext cx="4562872" cy="365376"/>
            <a:chOff x="0" y="0"/>
            <a:chExt cx="6083829" cy="487168"/>
          </a:xfrm>
        </p:grpSpPr>
        <p:grpSp>
          <p:nvGrpSpPr>
            <p:cNvPr name="Group 9" id="9"/>
            <p:cNvGrpSpPr/>
            <p:nvPr/>
          </p:nvGrpSpPr>
          <p:grpSpPr>
            <a:xfrm rot="0">
              <a:off x="0" y="25400"/>
              <a:ext cx="461768" cy="46176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7FF"/>
              </a:solidFill>
              <a:ln w="19050" cap="sq">
                <a:solidFill>
                  <a:srgbClr val="000000"/>
                </a:solid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844087" y="-38100"/>
              <a:ext cx="5239742" cy="51562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Canva Sans Bold"/>
                  <a:ea typeface="Canva Sans Bold"/>
                  <a:cs typeface="Canva Sans Bold"/>
                  <a:sym typeface="Canva Sans Bold"/>
                </a:rPr>
                <a:t>What is Multimodality?</a:t>
              </a:r>
            </a:p>
          </p:txBody>
        </p:sp>
      </p:grpSp>
      <p:grpSp>
        <p:nvGrpSpPr>
          <p:cNvPr name="Group 13" id="13"/>
          <p:cNvGrpSpPr/>
          <p:nvPr/>
        </p:nvGrpSpPr>
        <p:grpSpPr>
          <a:xfrm rot="0">
            <a:off x="2585286" y="5236087"/>
            <a:ext cx="346326" cy="34632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90B5"/>
            </a:solidFill>
            <a:ln w="19050" cap="sq">
              <a:solidFill>
                <a:srgbClr val="000000"/>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6" id="16"/>
          <p:cNvSpPr txBox="true"/>
          <p:nvPr/>
        </p:nvSpPr>
        <p:spPr>
          <a:xfrm rot="0">
            <a:off x="3218351" y="5178937"/>
            <a:ext cx="4698932" cy="39624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Canva Sans Bold"/>
                <a:ea typeface="Canva Sans Bold"/>
                <a:cs typeface="Canva Sans Bold"/>
                <a:sym typeface="Canva Sans Bold"/>
              </a:rPr>
              <a:t>Why Multimodal Data Matters?</a:t>
            </a:r>
          </a:p>
        </p:txBody>
      </p:sp>
      <p:sp>
        <p:nvSpPr>
          <p:cNvPr name="TextBox 17" id="17"/>
          <p:cNvSpPr txBox="true"/>
          <p:nvPr/>
        </p:nvSpPr>
        <p:spPr>
          <a:xfrm rot="0">
            <a:off x="3218351" y="5918078"/>
            <a:ext cx="8391227" cy="1027058"/>
          </a:xfrm>
          <a:prstGeom prst="rect">
            <a:avLst/>
          </a:prstGeom>
        </p:spPr>
        <p:txBody>
          <a:bodyPr anchor="t" rtlCol="false" tIns="0" lIns="0" bIns="0" rIns="0">
            <a:spAutoFit/>
          </a:bodyPr>
          <a:lstStyle/>
          <a:p>
            <a:pPr algn="just" marL="418774" indent="-209387" lvl="1">
              <a:lnSpc>
                <a:spcPts val="2715"/>
              </a:lnSpc>
              <a:buFont typeface="Arial"/>
              <a:buChar char="•"/>
            </a:pPr>
            <a:r>
              <a:rPr lang="en-US" sz="1939">
                <a:solidFill>
                  <a:srgbClr val="000000"/>
                </a:solidFill>
                <a:latin typeface="Canva Sans"/>
                <a:ea typeface="Canva Sans"/>
                <a:cs typeface="Canva Sans"/>
                <a:sym typeface="Canva Sans"/>
              </a:rPr>
              <a:t>Real-world information is rarely one-dimensional</a:t>
            </a:r>
          </a:p>
          <a:p>
            <a:pPr algn="just">
              <a:lnSpc>
                <a:spcPts val="2715"/>
              </a:lnSpc>
            </a:pPr>
          </a:p>
          <a:p>
            <a:pPr algn="just" marL="418774" indent="-209387" lvl="1">
              <a:lnSpc>
                <a:spcPts val="2715"/>
              </a:lnSpc>
              <a:buFont typeface="Arial"/>
              <a:buChar char="•"/>
            </a:pPr>
            <a:r>
              <a:rPr lang="en-US" sz="1939">
                <a:solidFill>
                  <a:srgbClr val="000000"/>
                </a:solidFill>
                <a:latin typeface="Canva Sans"/>
                <a:ea typeface="Canva Sans"/>
                <a:cs typeface="Canva Sans"/>
                <a:sym typeface="Canva Sans"/>
              </a:rPr>
              <a:t>Combining diverse data sources offers deeper and broader insights</a:t>
            </a:r>
          </a:p>
        </p:txBody>
      </p:sp>
      <p:grpSp>
        <p:nvGrpSpPr>
          <p:cNvPr name="Group 18" id="18"/>
          <p:cNvGrpSpPr/>
          <p:nvPr/>
        </p:nvGrpSpPr>
        <p:grpSpPr>
          <a:xfrm rot="0">
            <a:off x="2585286" y="7754760"/>
            <a:ext cx="4562872" cy="365376"/>
            <a:chOff x="0" y="0"/>
            <a:chExt cx="6083829" cy="487168"/>
          </a:xfrm>
        </p:grpSpPr>
        <p:grpSp>
          <p:nvGrpSpPr>
            <p:cNvPr name="Group 19" id="19"/>
            <p:cNvGrpSpPr/>
            <p:nvPr/>
          </p:nvGrpSpPr>
          <p:grpSpPr>
            <a:xfrm rot="0">
              <a:off x="0" y="25400"/>
              <a:ext cx="461768" cy="46176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A9E2"/>
              </a:solidFill>
              <a:ln w="19050" cap="sq">
                <a:solidFill>
                  <a:srgbClr val="1A1919"/>
                </a:solid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2" id="22"/>
            <p:cNvSpPr txBox="true"/>
            <p:nvPr/>
          </p:nvSpPr>
          <p:spPr>
            <a:xfrm rot="0">
              <a:off x="844087" y="-38100"/>
              <a:ext cx="5239742" cy="51562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Canva Sans Bold"/>
                  <a:ea typeface="Canva Sans Bold"/>
                  <a:cs typeface="Canva Sans Bold"/>
                  <a:sym typeface="Canva Sans Bold"/>
                </a:rPr>
                <a:t>Multimodality in Fashion</a:t>
              </a:r>
            </a:p>
          </p:txBody>
        </p:sp>
      </p:grpSp>
      <p:sp>
        <p:nvSpPr>
          <p:cNvPr name="TextBox 23" id="23"/>
          <p:cNvSpPr txBox="true"/>
          <p:nvPr/>
        </p:nvSpPr>
        <p:spPr>
          <a:xfrm rot="0">
            <a:off x="3218351" y="8463036"/>
            <a:ext cx="5631210" cy="1027058"/>
          </a:xfrm>
          <a:prstGeom prst="rect">
            <a:avLst/>
          </a:prstGeom>
        </p:spPr>
        <p:txBody>
          <a:bodyPr anchor="t" rtlCol="false" tIns="0" lIns="0" bIns="0" rIns="0">
            <a:spAutoFit/>
          </a:bodyPr>
          <a:lstStyle/>
          <a:p>
            <a:pPr algn="just" marL="418774" indent="-209387" lvl="1">
              <a:lnSpc>
                <a:spcPts val="2715"/>
              </a:lnSpc>
              <a:buFont typeface="Arial"/>
              <a:buChar char="•"/>
            </a:pPr>
            <a:r>
              <a:rPr lang="en-US" sz="1939">
                <a:solidFill>
                  <a:srgbClr val="000000"/>
                </a:solidFill>
                <a:latin typeface="Canva Sans"/>
                <a:ea typeface="Canva Sans"/>
                <a:cs typeface="Canva Sans"/>
                <a:sym typeface="Canva Sans"/>
              </a:rPr>
              <a:t>Fashion products are inherently multimodal</a:t>
            </a:r>
          </a:p>
          <a:p>
            <a:pPr algn="just">
              <a:lnSpc>
                <a:spcPts val="2715"/>
              </a:lnSpc>
            </a:pPr>
          </a:p>
          <a:p>
            <a:pPr algn="just" marL="418774" indent="-209387" lvl="1">
              <a:lnSpc>
                <a:spcPts val="2715"/>
              </a:lnSpc>
              <a:buFont typeface="Arial"/>
              <a:buChar char="•"/>
            </a:pPr>
            <a:r>
              <a:rPr lang="en-US" sz="1939">
                <a:solidFill>
                  <a:srgbClr val="000000"/>
                </a:solidFill>
                <a:latin typeface="Canva Sans"/>
                <a:ea typeface="Canva Sans"/>
                <a:cs typeface="Canva Sans"/>
                <a:sym typeface="Canva Sans"/>
              </a:rPr>
              <a:t>Visual &amp; Textual data</a:t>
            </a:r>
          </a:p>
        </p:txBody>
      </p:sp>
      <p:sp>
        <p:nvSpPr>
          <p:cNvPr name="TextBox 24" id="24"/>
          <p:cNvSpPr txBox="true"/>
          <p:nvPr/>
        </p:nvSpPr>
        <p:spPr>
          <a:xfrm rot="0">
            <a:off x="3154258" y="4047198"/>
            <a:ext cx="3993803" cy="341258"/>
          </a:xfrm>
          <a:prstGeom prst="rect">
            <a:avLst/>
          </a:prstGeom>
        </p:spPr>
        <p:txBody>
          <a:bodyPr anchor="t" rtlCol="false" tIns="0" lIns="0" bIns="0" rIns="0">
            <a:spAutoFit/>
          </a:bodyPr>
          <a:lstStyle/>
          <a:p>
            <a:pPr algn="just" marL="418774" indent="-209387" lvl="1">
              <a:lnSpc>
                <a:spcPts val="2715"/>
              </a:lnSpc>
              <a:buFont typeface="Arial"/>
              <a:buChar char="•"/>
            </a:pPr>
            <a:r>
              <a:rPr lang="en-US" sz="1939">
                <a:solidFill>
                  <a:srgbClr val="000000"/>
                </a:solidFill>
                <a:latin typeface="Canva Sans"/>
                <a:ea typeface="Canva Sans"/>
                <a:cs typeface="Canva Sans"/>
                <a:sym typeface="Canva Sans"/>
              </a:rPr>
              <a:t>Different types of information</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50</a:t>
            </a:r>
          </a:p>
        </p:txBody>
      </p:sp>
      <p:sp>
        <p:nvSpPr>
          <p:cNvPr name="Freeform 3" id="3"/>
          <p:cNvSpPr/>
          <p:nvPr/>
        </p:nvSpPr>
        <p:spPr>
          <a:xfrm flipH="false" flipV="false" rot="-5400000">
            <a:off x="11878669" y="4495924"/>
            <a:ext cx="11520040" cy="1298623"/>
          </a:xfrm>
          <a:custGeom>
            <a:avLst/>
            <a:gdLst/>
            <a:ahLst/>
            <a:cxnLst/>
            <a:rect r="r" b="b" t="t" l="l"/>
            <a:pathLst>
              <a:path h="1298623" w="11520040">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514" y="1543057"/>
            <a:ext cx="4654107" cy="4822038"/>
          </a:xfrm>
          <a:custGeom>
            <a:avLst/>
            <a:gdLst/>
            <a:ahLst/>
            <a:cxnLst/>
            <a:rect r="r" b="b" t="t" l="l"/>
            <a:pathLst>
              <a:path h="4822038" w="4654107">
                <a:moveTo>
                  <a:pt x="0" y="0"/>
                </a:moveTo>
                <a:lnTo>
                  <a:pt x="4654107" y="0"/>
                </a:lnTo>
                <a:lnTo>
                  <a:pt x="4654107" y="4822038"/>
                </a:lnTo>
                <a:lnTo>
                  <a:pt x="0" y="4822038"/>
                </a:lnTo>
                <a:lnTo>
                  <a:pt x="0" y="0"/>
                </a:lnTo>
                <a:close/>
              </a:path>
            </a:pathLst>
          </a:custGeom>
          <a:blipFill>
            <a:blip r:embed="rId4"/>
            <a:stretch>
              <a:fillRect l="0" t="0" r="0" b="0"/>
            </a:stretch>
          </a:blipFill>
        </p:spPr>
      </p:sp>
      <p:sp>
        <p:nvSpPr>
          <p:cNvPr name="Freeform 5" id="5"/>
          <p:cNvSpPr/>
          <p:nvPr/>
        </p:nvSpPr>
        <p:spPr>
          <a:xfrm flipH="false" flipV="false" rot="0">
            <a:off x="5020404" y="1721155"/>
            <a:ext cx="4391143" cy="4465843"/>
          </a:xfrm>
          <a:custGeom>
            <a:avLst/>
            <a:gdLst/>
            <a:ahLst/>
            <a:cxnLst/>
            <a:rect r="r" b="b" t="t" l="l"/>
            <a:pathLst>
              <a:path h="4465843" w="4391143">
                <a:moveTo>
                  <a:pt x="0" y="0"/>
                </a:moveTo>
                <a:lnTo>
                  <a:pt x="4391142" y="0"/>
                </a:lnTo>
                <a:lnTo>
                  <a:pt x="4391142" y="4465843"/>
                </a:lnTo>
                <a:lnTo>
                  <a:pt x="0" y="4465843"/>
                </a:lnTo>
                <a:lnTo>
                  <a:pt x="0" y="0"/>
                </a:lnTo>
                <a:close/>
              </a:path>
            </a:pathLst>
          </a:custGeom>
          <a:blipFill>
            <a:blip r:embed="rId5"/>
            <a:stretch>
              <a:fillRect l="0" t="0" r="-1091" b="0"/>
            </a:stretch>
          </a:blipFill>
        </p:spPr>
      </p:sp>
      <p:sp>
        <p:nvSpPr>
          <p:cNvPr name="Freeform 6" id="6"/>
          <p:cNvSpPr/>
          <p:nvPr/>
        </p:nvSpPr>
        <p:spPr>
          <a:xfrm flipH="false" flipV="false" rot="0">
            <a:off x="9911347" y="1849915"/>
            <a:ext cx="6578230" cy="5864631"/>
          </a:xfrm>
          <a:custGeom>
            <a:avLst/>
            <a:gdLst/>
            <a:ahLst/>
            <a:cxnLst/>
            <a:rect r="r" b="b" t="t" l="l"/>
            <a:pathLst>
              <a:path h="5864631" w="6578230">
                <a:moveTo>
                  <a:pt x="0" y="0"/>
                </a:moveTo>
                <a:lnTo>
                  <a:pt x="6578230" y="0"/>
                </a:lnTo>
                <a:lnTo>
                  <a:pt x="6578230" y="5864631"/>
                </a:lnTo>
                <a:lnTo>
                  <a:pt x="0" y="5864631"/>
                </a:lnTo>
                <a:lnTo>
                  <a:pt x="0" y="0"/>
                </a:lnTo>
                <a:close/>
              </a:path>
            </a:pathLst>
          </a:custGeom>
          <a:blipFill>
            <a:blip r:embed="rId6"/>
            <a:stretch>
              <a:fillRect l="0" t="0" r="0" b="0"/>
            </a:stretch>
          </a:blipFill>
        </p:spPr>
      </p:sp>
      <p:sp>
        <p:nvSpPr>
          <p:cNvPr name="Freeform 7" id="7"/>
          <p:cNvSpPr/>
          <p:nvPr/>
        </p:nvSpPr>
        <p:spPr>
          <a:xfrm flipH="false" flipV="false" rot="0">
            <a:off x="0" y="6410184"/>
            <a:ext cx="5518529" cy="3876816"/>
          </a:xfrm>
          <a:custGeom>
            <a:avLst/>
            <a:gdLst/>
            <a:ahLst/>
            <a:cxnLst/>
            <a:rect r="r" b="b" t="t" l="l"/>
            <a:pathLst>
              <a:path h="3876816" w="5518529">
                <a:moveTo>
                  <a:pt x="0" y="0"/>
                </a:moveTo>
                <a:lnTo>
                  <a:pt x="5518529" y="0"/>
                </a:lnTo>
                <a:lnTo>
                  <a:pt x="5518529" y="3876816"/>
                </a:lnTo>
                <a:lnTo>
                  <a:pt x="0" y="3876816"/>
                </a:lnTo>
                <a:lnTo>
                  <a:pt x="0" y="0"/>
                </a:lnTo>
                <a:close/>
              </a:path>
            </a:pathLst>
          </a:custGeom>
          <a:blipFill>
            <a:blip r:embed="rId7"/>
            <a:stretch>
              <a:fillRect l="0" t="0" r="0" b="0"/>
            </a:stretch>
          </a:blipFill>
        </p:spPr>
      </p:sp>
      <p:sp>
        <p:nvSpPr>
          <p:cNvPr name="TextBox 8" id="8"/>
          <p:cNvSpPr txBox="true"/>
          <p:nvPr/>
        </p:nvSpPr>
        <p:spPr>
          <a:xfrm rot="0">
            <a:off x="93514" y="351986"/>
            <a:ext cx="11907103" cy="927730"/>
          </a:xfrm>
          <a:prstGeom prst="rect">
            <a:avLst/>
          </a:prstGeom>
        </p:spPr>
        <p:txBody>
          <a:bodyPr anchor="t" rtlCol="false" tIns="0" lIns="0" bIns="0" rIns="0">
            <a:spAutoFit/>
          </a:bodyPr>
          <a:lstStyle/>
          <a:p>
            <a:pPr algn="l" marL="0" indent="0" lvl="0">
              <a:lnSpc>
                <a:spcPts val="7665"/>
              </a:lnSpc>
              <a:spcBef>
                <a:spcPct val="0"/>
              </a:spcBef>
            </a:pPr>
            <a:r>
              <a:rPr lang="en-US" sz="5475" spc="153">
                <a:solidFill>
                  <a:srgbClr val="000000"/>
                </a:solidFill>
                <a:latin typeface="League Spartan"/>
                <a:ea typeface="League Spartan"/>
                <a:cs typeface="League Spartan"/>
                <a:sym typeface="League Spartan"/>
              </a:rPr>
              <a:t>STATISTICS OVERVIEW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522835"/>
            <a:ext cx="2425181" cy="273384"/>
          </a:xfrm>
          <a:custGeom>
            <a:avLst/>
            <a:gdLst/>
            <a:ahLst/>
            <a:cxnLst/>
            <a:rect r="r" b="b" t="t" l="l"/>
            <a:pathLst>
              <a:path h="273384" w="2425181">
                <a:moveTo>
                  <a:pt x="0" y="0"/>
                </a:moveTo>
                <a:lnTo>
                  <a:pt x="2425181" y="0"/>
                </a:lnTo>
                <a:lnTo>
                  <a:pt x="2425181" y="273384"/>
                </a:lnTo>
                <a:lnTo>
                  <a:pt x="0" y="2733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8958450" y="2571991"/>
            <a:ext cx="9022838" cy="5143018"/>
          </a:xfrm>
          <a:prstGeom prst="rect">
            <a:avLst/>
          </a:prstGeom>
        </p:spPr>
      </p:pic>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
        <p:nvSpPr>
          <p:cNvPr name="TextBox 5" id="5"/>
          <p:cNvSpPr txBox="true"/>
          <p:nvPr/>
        </p:nvSpPr>
        <p:spPr>
          <a:xfrm rot="0">
            <a:off x="1028700" y="582249"/>
            <a:ext cx="18239237" cy="679958"/>
          </a:xfrm>
          <a:prstGeom prst="rect">
            <a:avLst/>
          </a:prstGeom>
        </p:spPr>
        <p:txBody>
          <a:bodyPr anchor="t" rtlCol="false" tIns="0" lIns="0" bIns="0" rIns="0">
            <a:spAutoFit/>
          </a:bodyPr>
          <a:lstStyle/>
          <a:p>
            <a:pPr algn="l">
              <a:lnSpc>
                <a:spcPts val="5572"/>
              </a:lnSpc>
              <a:spcBef>
                <a:spcPct val="0"/>
              </a:spcBef>
            </a:pPr>
            <a:r>
              <a:rPr lang="en-US" sz="3980" spc="111">
                <a:solidFill>
                  <a:srgbClr val="000000"/>
                </a:solidFill>
                <a:latin typeface="League Spartan"/>
                <a:ea typeface="League Spartan"/>
                <a:cs typeface="League Spartan"/>
                <a:sym typeface="League Spartan"/>
              </a:rPr>
              <a:t>THE ROLE OF AI IN FASHION: EXPLAINABILITY CHALLENGES</a:t>
            </a:r>
          </a:p>
        </p:txBody>
      </p:sp>
      <p:grpSp>
        <p:nvGrpSpPr>
          <p:cNvPr name="Group 6" id="6"/>
          <p:cNvGrpSpPr/>
          <p:nvPr/>
        </p:nvGrpSpPr>
        <p:grpSpPr>
          <a:xfrm rot="0">
            <a:off x="534684" y="2922313"/>
            <a:ext cx="4562872" cy="777240"/>
            <a:chOff x="0" y="0"/>
            <a:chExt cx="6083829" cy="1036320"/>
          </a:xfrm>
        </p:grpSpPr>
        <p:grpSp>
          <p:nvGrpSpPr>
            <p:cNvPr name="Group 7" id="7"/>
            <p:cNvGrpSpPr/>
            <p:nvPr/>
          </p:nvGrpSpPr>
          <p:grpSpPr>
            <a:xfrm rot="0">
              <a:off x="0" y="25400"/>
              <a:ext cx="461768" cy="46176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7FF"/>
              </a:solidFill>
              <a:ln w="19050" cap="sq">
                <a:solidFill>
                  <a:srgbClr val="000000"/>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844087" y="-38100"/>
              <a:ext cx="5239742" cy="107442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Canva Sans Bold"/>
                  <a:ea typeface="Canva Sans Bold"/>
                  <a:cs typeface="Canva Sans Bold"/>
                  <a:sym typeface="Canva Sans Bold"/>
                </a:rPr>
                <a:t>Challenge in Identifying Similar Products</a:t>
              </a:r>
            </a:p>
          </p:txBody>
        </p:sp>
      </p:grpSp>
      <p:grpSp>
        <p:nvGrpSpPr>
          <p:cNvPr name="Group 11" id="11"/>
          <p:cNvGrpSpPr/>
          <p:nvPr/>
        </p:nvGrpSpPr>
        <p:grpSpPr>
          <a:xfrm rot="0">
            <a:off x="534684" y="4235416"/>
            <a:ext cx="4562872" cy="365376"/>
            <a:chOff x="0" y="0"/>
            <a:chExt cx="6083829" cy="487168"/>
          </a:xfrm>
        </p:grpSpPr>
        <p:grpSp>
          <p:nvGrpSpPr>
            <p:cNvPr name="Group 12" id="12"/>
            <p:cNvGrpSpPr/>
            <p:nvPr/>
          </p:nvGrpSpPr>
          <p:grpSpPr>
            <a:xfrm rot="0">
              <a:off x="0" y="25400"/>
              <a:ext cx="461768" cy="46176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90B5"/>
              </a:solidFill>
              <a:ln w="19050" cap="sq">
                <a:solidFill>
                  <a:srgbClr val="000000"/>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844087" y="-38100"/>
              <a:ext cx="5239742" cy="51562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Canva Sans Bold"/>
                  <a:ea typeface="Canva Sans Bold"/>
                  <a:cs typeface="Canva Sans Bold"/>
                  <a:sym typeface="Canva Sans Bold"/>
                </a:rPr>
                <a:t>Lack of Ground Truth</a:t>
              </a:r>
            </a:p>
          </p:txBody>
        </p:sp>
      </p:grpSp>
      <p:grpSp>
        <p:nvGrpSpPr>
          <p:cNvPr name="Group 16" id="16"/>
          <p:cNvGrpSpPr/>
          <p:nvPr/>
        </p:nvGrpSpPr>
        <p:grpSpPr>
          <a:xfrm rot="0">
            <a:off x="534684" y="5390731"/>
            <a:ext cx="4562872" cy="777240"/>
            <a:chOff x="0" y="0"/>
            <a:chExt cx="6083829" cy="1036320"/>
          </a:xfrm>
        </p:grpSpPr>
        <p:grpSp>
          <p:nvGrpSpPr>
            <p:cNvPr name="Group 17" id="17"/>
            <p:cNvGrpSpPr/>
            <p:nvPr/>
          </p:nvGrpSpPr>
          <p:grpSpPr>
            <a:xfrm rot="0">
              <a:off x="0" y="25400"/>
              <a:ext cx="461768" cy="46176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A9E2"/>
              </a:solidFill>
              <a:ln w="19050" cap="sq">
                <a:solidFill>
                  <a:srgbClr val="1A1919"/>
                </a:solidFill>
                <a:prstDash val="solid"/>
                <a:miter/>
              </a:ln>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0" id="20"/>
            <p:cNvSpPr txBox="true"/>
            <p:nvPr/>
          </p:nvSpPr>
          <p:spPr>
            <a:xfrm rot="0">
              <a:off x="844087" y="-38100"/>
              <a:ext cx="5239742" cy="107442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Canva Sans Bold"/>
                  <a:ea typeface="Canva Sans Bold"/>
                  <a:cs typeface="Canva Sans Bold"/>
                  <a:sym typeface="Canva Sans Bold"/>
                </a:rPr>
                <a:t>Complexity of Multimodal Data</a:t>
              </a:r>
            </a:p>
          </p:txBody>
        </p:sp>
      </p:grpSp>
      <p:grpSp>
        <p:nvGrpSpPr>
          <p:cNvPr name="Group 21" id="21"/>
          <p:cNvGrpSpPr/>
          <p:nvPr/>
        </p:nvGrpSpPr>
        <p:grpSpPr>
          <a:xfrm rot="0">
            <a:off x="534684" y="6546682"/>
            <a:ext cx="4562872" cy="777240"/>
            <a:chOff x="0" y="0"/>
            <a:chExt cx="6083829" cy="1036320"/>
          </a:xfrm>
        </p:grpSpPr>
        <p:grpSp>
          <p:nvGrpSpPr>
            <p:cNvPr name="Group 22" id="22"/>
            <p:cNvGrpSpPr/>
            <p:nvPr/>
          </p:nvGrpSpPr>
          <p:grpSpPr>
            <a:xfrm rot="0">
              <a:off x="0" y="25400"/>
              <a:ext cx="461768" cy="46176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4D8"/>
              </a:solidFill>
              <a:ln w="19050" cap="sq">
                <a:solidFill>
                  <a:srgbClr val="000000"/>
                </a:solidFill>
                <a:prstDash val="solid"/>
                <a:miter/>
              </a:ln>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5" id="25"/>
            <p:cNvSpPr txBox="true"/>
            <p:nvPr/>
          </p:nvSpPr>
          <p:spPr>
            <a:xfrm rot="0">
              <a:off x="844087" y="-38100"/>
              <a:ext cx="5239742" cy="107442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Canva Sans Bold"/>
                  <a:ea typeface="Canva Sans Bold"/>
                  <a:cs typeface="Canva Sans Bold"/>
                  <a:sym typeface="Canva Sans Bold"/>
                </a:rPr>
                <a:t>Limitations of Traditional Metrics</a:t>
              </a:r>
            </a:p>
          </p:txBody>
        </p:sp>
      </p:gr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62951" y="2397349"/>
            <a:ext cx="2134303" cy="1095182"/>
          </a:xfrm>
          <a:custGeom>
            <a:avLst/>
            <a:gdLst/>
            <a:ahLst/>
            <a:cxnLst/>
            <a:rect r="r" b="b" t="t" l="l"/>
            <a:pathLst>
              <a:path h="1095182" w="2134303">
                <a:moveTo>
                  <a:pt x="0" y="0"/>
                </a:moveTo>
                <a:lnTo>
                  <a:pt x="2134304" y="0"/>
                </a:lnTo>
                <a:lnTo>
                  <a:pt x="2134304" y="1095182"/>
                </a:lnTo>
                <a:lnTo>
                  <a:pt x="0" y="1095182"/>
                </a:lnTo>
                <a:lnTo>
                  <a:pt x="0" y="0"/>
                </a:lnTo>
                <a:close/>
              </a:path>
            </a:pathLst>
          </a:custGeom>
          <a:blipFill>
            <a:blip r:embed="rId2"/>
            <a:stretch>
              <a:fillRect l="-78808" t="0" r="-123177" b="-16768"/>
            </a:stretch>
          </a:blipFill>
        </p:spPr>
      </p:sp>
      <p:sp>
        <p:nvSpPr>
          <p:cNvPr name="Freeform 3" id="3"/>
          <p:cNvSpPr/>
          <p:nvPr/>
        </p:nvSpPr>
        <p:spPr>
          <a:xfrm flipH="false" flipV="false" rot="0">
            <a:off x="6262951" y="3638077"/>
            <a:ext cx="2134303" cy="1239466"/>
          </a:xfrm>
          <a:custGeom>
            <a:avLst/>
            <a:gdLst/>
            <a:ahLst/>
            <a:cxnLst/>
            <a:rect r="r" b="b" t="t" l="l"/>
            <a:pathLst>
              <a:path h="1239466" w="2134303">
                <a:moveTo>
                  <a:pt x="0" y="0"/>
                </a:moveTo>
                <a:lnTo>
                  <a:pt x="2134304" y="0"/>
                </a:lnTo>
                <a:lnTo>
                  <a:pt x="2134304" y="1239466"/>
                </a:lnTo>
                <a:lnTo>
                  <a:pt x="0" y="1239466"/>
                </a:lnTo>
                <a:lnTo>
                  <a:pt x="0" y="0"/>
                </a:lnTo>
                <a:close/>
              </a:path>
            </a:pathLst>
          </a:custGeom>
          <a:blipFill>
            <a:blip r:embed="rId3"/>
            <a:stretch>
              <a:fillRect l="0" t="0" r="-325555" b="-42486"/>
            </a:stretch>
          </a:blipFill>
        </p:spPr>
      </p:sp>
      <p:sp>
        <p:nvSpPr>
          <p:cNvPr name="Freeform 4" id="4"/>
          <p:cNvSpPr/>
          <p:nvPr/>
        </p:nvSpPr>
        <p:spPr>
          <a:xfrm flipH="false" flipV="false" rot="0">
            <a:off x="6201089" y="5143500"/>
            <a:ext cx="2178876" cy="1047961"/>
          </a:xfrm>
          <a:custGeom>
            <a:avLst/>
            <a:gdLst/>
            <a:ahLst/>
            <a:cxnLst/>
            <a:rect r="r" b="b" t="t" l="l"/>
            <a:pathLst>
              <a:path h="1047961" w="2178876">
                <a:moveTo>
                  <a:pt x="0" y="0"/>
                </a:moveTo>
                <a:lnTo>
                  <a:pt x="2178876" y="0"/>
                </a:lnTo>
                <a:lnTo>
                  <a:pt x="2178876" y="1047961"/>
                </a:lnTo>
                <a:lnTo>
                  <a:pt x="0" y="1047961"/>
                </a:lnTo>
                <a:lnTo>
                  <a:pt x="0" y="0"/>
                </a:lnTo>
                <a:close/>
              </a:path>
            </a:pathLst>
          </a:custGeom>
          <a:blipFill>
            <a:blip r:embed="rId4"/>
            <a:stretch>
              <a:fillRect l="0" t="0" r="-316849" b="-68524"/>
            </a:stretch>
          </a:blipFill>
        </p:spPr>
      </p:sp>
      <p:grpSp>
        <p:nvGrpSpPr>
          <p:cNvPr name="Group 5" id="5"/>
          <p:cNvGrpSpPr/>
          <p:nvPr/>
        </p:nvGrpSpPr>
        <p:grpSpPr>
          <a:xfrm rot="0">
            <a:off x="0" y="2022205"/>
            <a:ext cx="9272492" cy="7085692"/>
            <a:chOff x="0" y="0"/>
            <a:chExt cx="12363322" cy="9447589"/>
          </a:xfrm>
        </p:grpSpPr>
        <p:sp>
          <p:nvSpPr>
            <p:cNvPr name="Freeform 6" id="6"/>
            <p:cNvSpPr/>
            <p:nvPr/>
          </p:nvSpPr>
          <p:spPr>
            <a:xfrm flipH="false" flipV="false" rot="0">
              <a:off x="1556294" y="0"/>
              <a:ext cx="9334094" cy="6044087"/>
            </a:xfrm>
            <a:custGeom>
              <a:avLst/>
              <a:gdLst/>
              <a:ahLst/>
              <a:cxnLst/>
              <a:rect r="r" b="b" t="t" l="l"/>
              <a:pathLst>
                <a:path h="6044087" w="9334094">
                  <a:moveTo>
                    <a:pt x="0" y="0"/>
                  </a:moveTo>
                  <a:lnTo>
                    <a:pt x="9334095" y="0"/>
                  </a:lnTo>
                  <a:lnTo>
                    <a:pt x="9334095" y="6044087"/>
                  </a:lnTo>
                  <a:lnTo>
                    <a:pt x="0" y="6044087"/>
                  </a:lnTo>
                  <a:lnTo>
                    <a:pt x="0" y="0"/>
                  </a:lnTo>
                  <a:close/>
                </a:path>
              </a:pathLst>
            </a:custGeom>
            <a:blipFill>
              <a:blip r:embed="rId5"/>
              <a:stretch>
                <a:fillRect l="0" t="0" r="0" b="0"/>
              </a:stretch>
            </a:blipFill>
          </p:spPr>
        </p:sp>
        <p:sp>
          <p:nvSpPr>
            <p:cNvPr name="Freeform 7" id="7"/>
            <p:cNvSpPr/>
            <p:nvPr/>
          </p:nvSpPr>
          <p:spPr>
            <a:xfrm flipH="false" flipV="false" rot="0">
              <a:off x="2815155" y="5730362"/>
              <a:ext cx="6816372" cy="627448"/>
            </a:xfrm>
            <a:custGeom>
              <a:avLst/>
              <a:gdLst/>
              <a:ahLst/>
              <a:cxnLst/>
              <a:rect r="r" b="b" t="t" l="l"/>
              <a:pathLst>
                <a:path h="627448" w="6816372">
                  <a:moveTo>
                    <a:pt x="0" y="0"/>
                  </a:moveTo>
                  <a:lnTo>
                    <a:pt x="6816373" y="0"/>
                  </a:lnTo>
                  <a:lnTo>
                    <a:pt x="6816373" y="627449"/>
                  </a:lnTo>
                  <a:lnTo>
                    <a:pt x="0" y="627449"/>
                  </a:lnTo>
                  <a:lnTo>
                    <a:pt x="0" y="0"/>
                  </a:lnTo>
                  <a:close/>
                </a:path>
              </a:pathLst>
            </a:custGeom>
            <a:blipFill>
              <a:blip r:embed="rId6"/>
              <a:stretch>
                <a:fillRect l="0" t="0" r="0" b="0"/>
              </a:stretch>
            </a:blipFill>
          </p:spPr>
        </p:sp>
        <p:sp>
          <p:nvSpPr>
            <p:cNvPr name="Freeform 8" id="8"/>
            <p:cNvSpPr/>
            <p:nvPr/>
          </p:nvSpPr>
          <p:spPr>
            <a:xfrm flipH="false" flipV="false" rot="0">
              <a:off x="0" y="6279488"/>
              <a:ext cx="12363322" cy="3168101"/>
            </a:xfrm>
            <a:custGeom>
              <a:avLst/>
              <a:gdLst/>
              <a:ahLst/>
              <a:cxnLst/>
              <a:rect r="r" b="b" t="t" l="l"/>
              <a:pathLst>
                <a:path h="3168101" w="12363322">
                  <a:moveTo>
                    <a:pt x="0" y="0"/>
                  </a:moveTo>
                  <a:lnTo>
                    <a:pt x="12363322" y="0"/>
                  </a:lnTo>
                  <a:lnTo>
                    <a:pt x="12363322" y="3168101"/>
                  </a:lnTo>
                  <a:lnTo>
                    <a:pt x="0" y="3168101"/>
                  </a:lnTo>
                  <a:lnTo>
                    <a:pt x="0" y="0"/>
                  </a:lnTo>
                  <a:close/>
                </a:path>
              </a:pathLst>
            </a:custGeom>
            <a:blipFill>
              <a:blip r:embed="rId7"/>
              <a:stretch>
                <a:fillRect l="0" t="0" r="0" b="0"/>
              </a:stretch>
            </a:blipFill>
          </p:spPr>
        </p:sp>
        <p:sp>
          <p:nvSpPr>
            <p:cNvPr name="Freeform 9" id="9"/>
            <p:cNvSpPr/>
            <p:nvPr/>
          </p:nvSpPr>
          <p:spPr>
            <a:xfrm flipH="false" flipV="false" rot="0">
              <a:off x="1508424" y="6785905"/>
              <a:ext cx="9429835" cy="1313389"/>
            </a:xfrm>
            <a:custGeom>
              <a:avLst/>
              <a:gdLst/>
              <a:ahLst/>
              <a:cxnLst/>
              <a:rect r="r" b="b" t="t" l="l"/>
              <a:pathLst>
                <a:path h="1313389" w="9429835">
                  <a:moveTo>
                    <a:pt x="0" y="0"/>
                  </a:moveTo>
                  <a:lnTo>
                    <a:pt x="9429835" y="0"/>
                  </a:lnTo>
                  <a:lnTo>
                    <a:pt x="9429835" y="1313388"/>
                  </a:lnTo>
                  <a:lnTo>
                    <a:pt x="0" y="1313388"/>
                  </a:lnTo>
                  <a:lnTo>
                    <a:pt x="0" y="0"/>
                  </a:lnTo>
                  <a:close/>
                </a:path>
              </a:pathLst>
            </a:custGeom>
            <a:blipFill>
              <a:blip r:embed="rId8"/>
              <a:stretch>
                <a:fillRect l="0" t="0" r="0" b="0"/>
              </a:stretch>
            </a:blipFill>
          </p:spPr>
        </p:sp>
        <p:sp>
          <p:nvSpPr>
            <p:cNvPr name="Freeform 10" id="10"/>
            <p:cNvSpPr/>
            <p:nvPr/>
          </p:nvSpPr>
          <p:spPr>
            <a:xfrm flipH="false" flipV="false" rot="0">
              <a:off x="4650572" y="8244049"/>
              <a:ext cx="3062177" cy="923933"/>
            </a:xfrm>
            <a:custGeom>
              <a:avLst/>
              <a:gdLst/>
              <a:ahLst/>
              <a:cxnLst/>
              <a:rect r="r" b="b" t="t" l="l"/>
              <a:pathLst>
                <a:path h="923933" w="3062177">
                  <a:moveTo>
                    <a:pt x="0" y="0"/>
                  </a:moveTo>
                  <a:lnTo>
                    <a:pt x="3062178" y="0"/>
                  </a:lnTo>
                  <a:lnTo>
                    <a:pt x="3062178" y="923933"/>
                  </a:lnTo>
                  <a:lnTo>
                    <a:pt x="0" y="923933"/>
                  </a:lnTo>
                  <a:lnTo>
                    <a:pt x="0" y="0"/>
                  </a:lnTo>
                  <a:close/>
                </a:path>
              </a:pathLst>
            </a:custGeom>
            <a:blipFill>
              <a:blip r:embed="rId9"/>
              <a:stretch>
                <a:fillRect l="0" t="0" r="0" b="0"/>
              </a:stretch>
            </a:blipFill>
          </p:spPr>
        </p:sp>
      </p:grpSp>
      <p:sp>
        <p:nvSpPr>
          <p:cNvPr name="Freeform 11" id="11"/>
          <p:cNvSpPr/>
          <p:nvPr/>
        </p:nvSpPr>
        <p:spPr>
          <a:xfrm flipH="false" flipV="false" rot="0">
            <a:off x="8379965" y="-591506"/>
            <a:ext cx="512469" cy="4084037"/>
          </a:xfrm>
          <a:custGeom>
            <a:avLst/>
            <a:gdLst/>
            <a:ahLst/>
            <a:cxnLst/>
            <a:rect r="r" b="b" t="t" l="l"/>
            <a:pathLst>
              <a:path h="4084037" w="512469">
                <a:moveTo>
                  <a:pt x="0" y="0"/>
                </a:moveTo>
                <a:lnTo>
                  <a:pt x="512469" y="0"/>
                </a:lnTo>
                <a:lnTo>
                  <a:pt x="512469" y="4084037"/>
                </a:lnTo>
                <a:lnTo>
                  <a:pt x="0" y="4084037"/>
                </a:lnTo>
                <a:lnTo>
                  <a:pt x="0" y="0"/>
                </a:lnTo>
                <a:close/>
              </a:path>
            </a:pathLst>
          </a:custGeom>
          <a:blipFill>
            <a:blip r:embed="rId10"/>
            <a:stretch>
              <a:fillRect l="-105735" t="-4106" r="-339651" b="-11831"/>
            </a:stretch>
          </a:blipFill>
        </p:spPr>
      </p:sp>
      <p:sp>
        <p:nvSpPr>
          <p:cNvPr name="Freeform 12" id="12"/>
          <p:cNvSpPr/>
          <p:nvPr/>
        </p:nvSpPr>
        <p:spPr>
          <a:xfrm flipH="false" flipV="false" rot="0">
            <a:off x="8892434" y="1675883"/>
            <a:ext cx="9280637" cy="1367280"/>
          </a:xfrm>
          <a:custGeom>
            <a:avLst/>
            <a:gdLst/>
            <a:ahLst/>
            <a:cxnLst/>
            <a:rect r="r" b="b" t="t" l="l"/>
            <a:pathLst>
              <a:path h="1367280" w="9280637">
                <a:moveTo>
                  <a:pt x="0" y="0"/>
                </a:moveTo>
                <a:lnTo>
                  <a:pt x="9280637" y="0"/>
                </a:lnTo>
                <a:lnTo>
                  <a:pt x="9280637" y="1367280"/>
                </a:lnTo>
                <a:lnTo>
                  <a:pt x="0" y="1367280"/>
                </a:lnTo>
                <a:lnTo>
                  <a:pt x="0" y="0"/>
                </a:lnTo>
                <a:close/>
              </a:path>
            </a:pathLst>
          </a:custGeom>
          <a:blipFill>
            <a:blip r:embed="rId11">
              <a:alphaModFix amt="43000"/>
            </a:blip>
            <a:stretch>
              <a:fillRect l="-2774" t="-13809" r="-63" b="-5728"/>
            </a:stretch>
          </a:blipFill>
        </p:spPr>
      </p:sp>
      <p:sp>
        <p:nvSpPr>
          <p:cNvPr name="Freeform 13" id="13"/>
          <p:cNvSpPr/>
          <p:nvPr/>
        </p:nvSpPr>
        <p:spPr>
          <a:xfrm flipH="false" flipV="false" rot="0">
            <a:off x="8397255" y="2691336"/>
            <a:ext cx="626043" cy="3132949"/>
          </a:xfrm>
          <a:custGeom>
            <a:avLst/>
            <a:gdLst/>
            <a:ahLst/>
            <a:cxnLst/>
            <a:rect r="r" b="b" t="t" l="l"/>
            <a:pathLst>
              <a:path h="3132949" w="626043">
                <a:moveTo>
                  <a:pt x="0" y="0"/>
                </a:moveTo>
                <a:lnTo>
                  <a:pt x="626043" y="0"/>
                </a:lnTo>
                <a:lnTo>
                  <a:pt x="626043" y="3132949"/>
                </a:lnTo>
                <a:lnTo>
                  <a:pt x="0" y="3132949"/>
                </a:lnTo>
                <a:lnTo>
                  <a:pt x="0" y="0"/>
                </a:lnTo>
                <a:close/>
              </a:path>
            </a:pathLst>
          </a:custGeom>
          <a:blipFill>
            <a:blip r:embed="rId12"/>
            <a:stretch>
              <a:fillRect l="-41080" t="0" r="-470964" b="0"/>
            </a:stretch>
          </a:blipFill>
        </p:spPr>
      </p:sp>
      <p:sp>
        <p:nvSpPr>
          <p:cNvPr name="Freeform 14" id="14"/>
          <p:cNvSpPr/>
          <p:nvPr/>
        </p:nvSpPr>
        <p:spPr>
          <a:xfrm flipH="false" flipV="false" rot="0">
            <a:off x="9023298" y="3471788"/>
            <a:ext cx="9149773" cy="1594018"/>
          </a:xfrm>
          <a:custGeom>
            <a:avLst/>
            <a:gdLst/>
            <a:ahLst/>
            <a:cxnLst/>
            <a:rect r="r" b="b" t="t" l="l"/>
            <a:pathLst>
              <a:path h="1594018" w="9149773">
                <a:moveTo>
                  <a:pt x="0" y="0"/>
                </a:moveTo>
                <a:lnTo>
                  <a:pt x="9149773" y="0"/>
                </a:lnTo>
                <a:lnTo>
                  <a:pt x="9149773" y="1594018"/>
                </a:lnTo>
                <a:lnTo>
                  <a:pt x="0" y="1594018"/>
                </a:lnTo>
                <a:lnTo>
                  <a:pt x="0" y="0"/>
                </a:lnTo>
                <a:close/>
              </a:path>
            </a:pathLst>
          </a:custGeom>
          <a:blipFill>
            <a:blip r:embed="rId13">
              <a:alphaModFix amt="43999"/>
            </a:blip>
            <a:stretch>
              <a:fillRect l="-8325" t="-7552" r="-1892" b="0"/>
            </a:stretch>
          </a:blipFill>
        </p:spPr>
      </p:sp>
      <p:sp>
        <p:nvSpPr>
          <p:cNvPr name="Freeform 15" id="15"/>
          <p:cNvSpPr/>
          <p:nvPr/>
        </p:nvSpPr>
        <p:spPr>
          <a:xfrm flipH="false" flipV="false" rot="0">
            <a:off x="8379965" y="4795038"/>
            <a:ext cx="764035" cy="4463262"/>
          </a:xfrm>
          <a:custGeom>
            <a:avLst/>
            <a:gdLst/>
            <a:ahLst/>
            <a:cxnLst/>
            <a:rect r="r" b="b" t="t" l="l"/>
            <a:pathLst>
              <a:path h="4463262" w="764035">
                <a:moveTo>
                  <a:pt x="0" y="0"/>
                </a:moveTo>
                <a:lnTo>
                  <a:pt x="764035" y="0"/>
                </a:lnTo>
                <a:lnTo>
                  <a:pt x="764035" y="4463262"/>
                </a:lnTo>
                <a:lnTo>
                  <a:pt x="0" y="4463262"/>
                </a:lnTo>
                <a:lnTo>
                  <a:pt x="0" y="0"/>
                </a:lnTo>
                <a:close/>
              </a:path>
            </a:pathLst>
          </a:custGeom>
          <a:blipFill>
            <a:blip r:embed="rId14"/>
            <a:stretch>
              <a:fillRect l="-53715" t="0" r="-192308" b="0"/>
            </a:stretch>
          </a:blipFill>
        </p:spPr>
      </p:sp>
      <p:sp>
        <p:nvSpPr>
          <p:cNvPr name="Freeform 16" id="16"/>
          <p:cNvSpPr/>
          <p:nvPr/>
        </p:nvSpPr>
        <p:spPr>
          <a:xfrm flipH="false" flipV="false" rot="0">
            <a:off x="9144000" y="5824285"/>
            <a:ext cx="9029071" cy="1413475"/>
          </a:xfrm>
          <a:custGeom>
            <a:avLst/>
            <a:gdLst/>
            <a:ahLst/>
            <a:cxnLst/>
            <a:rect r="r" b="b" t="t" l="l"/>
            <a:pathLst>
              <a:path h="1413475" w="9029071">
                <a:moveTo>
                  <a:pt x="0" y="0"/>
                </a:moveTo>
                <a:lnTo>
                  <a:pt x="9029071" y="0"/>
                </a:lnTo>
                <a:lnTo>
                  <a:pt x="9029071" y="1413474"/>
                </a:lnTo>
                <a:lnTo>
                  <a:pt x="0" y="1413474"/>
                </a:lnTo>
                <a:lnTo>
                  <a:pt x="0" y="0"/>
                </a:lnTo>
                <a:close/>
              </a:path>
            </a:pathLst>
          </a:custGeom>
          <a:blipFill>
            <a:blip r:embed="rId15">
              <a:alphaModFix amt="50000"/>
            </a:blip>
            <a:stretch>
              <a:fillRect l="-4606" t="-7643" r="-779" b="-6799"/>
            </a:stretch>
          </a:blipFill>
        </p:spPr>
      </p:sp>
      <p:sp>
        <p:nvSpPr>
          <p:cNvPr name="Freeform 17" id="17"/>
          <p:cNvSpPr/>
          <p:nvPr/>
        </p:nvSpPr>
        <p:spPr>
          <a:xfrm flipH="false" flipV="false" rot="0">
            <a:off x="1750818" y="3160583"/>
            <a:ext cx="3304535" cy="3030878"/>
          </a:xfrm>
          <a:custGeom>
            <a:avLst/>
            <a:gdLst/>
            <a:ahLst/>
            <a:cxnLst/>
            <a:rect r="r" b="b" t="t" l="l"/>
            <a:pathLst>
              <a:path h="3030878" w="3304535">
                <a:moveTo>
                  <a:pt x="0" y="0"/>
                </a:moveTo>
                <a:lnTo>
                  <a:pt x="3304535" y="0"/>
                </a:lnTo>
                <a:lnTo>
                  <a:pt x="3304535" y="3030878"/>
                </a:lnTo>
                <a:lnTo>
                  <a:pt x="0" y="3030878"/>
                </a:lnTo>
                <a:lnTo>
                  <a:pt x="0" y="0"/>
                </a:lnTo>
                <a:close/>
              </a:path>
            </a:pathLst>
          </a:custGeom>
          <a:blipFill>
            <a:blip r:embed="rId16"/>
            <a:stretch>
              <a:fillRect l="0" t="0" r="0" b="0"/>
            </a:stretch>
          </a:blipFill>
        </p:spPr>
      </p:sp>
      <p:sp>
        <p:nvSpPr>
          <p:cNvPr name="Freeform 18" id="18"/>
          <p:cNvSpPr/>
          <p:nvPr/>
        </p:nvSpPr>
        <p:spPr>
          <a:xfrm flipH="false" flipV="false" rot="1350562">
            <a:off x="4000848" y="4025010"/>
            <a:ext cx="1139014" cy="1789879"/>
          </a:xfrm>
          <a:custGeom>
            <a:avLst/>
            <a:gdLst/>
            <a:ahLst/>
            <a:cxnLst/>
            <a:rect r="r" b="b" t="t" l="l"/>
            <a:pathLst>
              <a:path h="1789879" w="1139014">
                <a:moveTo>
                  <a:pt x="0" y="0"/>
                </a:moveTo>
                <a:lnTo>
                  <a:pt x="1139014" y="0"/>
                </a:lnTo>
                <a:lnTo>
                  <a:pt x="1139014" y="1789880"/>
                </a:lnTo>
                <a:lnTo>
                  <a:pt x="0" y="178988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9" id="19"/>
          <p:cNvSpPr/>
          <p:nvPr/>
        </p:nvSpPr>
        <p:spPr>
          <a:xfrm flipH="true" flipV="false" rot="1350562">
            <a:off x="3213299" y="4850257"/>
            <a:ext cx="419729" cy="659575"/>
          </a:xfrm>
          <a:custGeom>
            <a:avLst/>
            <a:gdLst/>
            <a:ahLst/>
            <a:cxnLst/>
            <a:rect r="r" b="b" t="t" l="l"/>
            <a:pathLst>
              <a:path h="659575" w="419729">
                <a:moveTo>
                  <a:pt x="419729" y="0"/>
                </a:moveTo>
                <a:lnTo>
                  <a:pt x="0" y="0"/>
                </a:lnTo>
                <a:lnTo>
                  <a:pt x="0" y="659575"/>
                </a:lnTo>
                <a:lnTo>
                  <a:pt x="419729" y="659575"/>
                </a:lnTo>
                <a:lnTo>
                  <a:pt x="419729"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0" id="20"/>
          <p:cNvSpPr/>
          <p:nvPr/>
        </p:nvSpPr>
        <p:spPr>
          <a:xfrm flipH="false" flipV="false" rot="-1073131">
            <a:off x="3090481" y="2873504"/>
            <a:ext cx="1139014" cy="1789879"/>
          </a:xfrm>
          <a:custGeom>
            <a:avLst/>
            <a:gdLst/>
            <a:ahLst/>
            <a:cxnLst/>
            <a:rect r="r" b="b" t="t" l="l"/>
            <a:pathLst>
              <a:path h="1789879" w="1139014">
                <a:moveTo>
                  <a:pt x="0" y="0"/>
                </a:moveTo>
                <a:lnTo>
                  <a:pt x="1139014" y="0"/>
                </a:lnTo>
                <a:lnTo>
                  <a:pt x="1139014" y="1789880"/>
                </a:lnTo>
                <a:lnTo>
                  <a:pt x="0" y="178988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1" id="21"/>
          <p:cNvSpPr/>
          <p:nvPr/>
        </p:nvSpPr>
        <p:spPr>
          <a:xfrm flipH="false" flipV="false" rot="0">
            <a:off x="1028700" y="892008"/>
            <a:ext cx="2425181" cy="273384"/>
          </a:xfrm>
          <a:custGeom>
            <a:avLst/>
            <a:gdLst/>
            <a:ahLst/>
            <a:cxnLst/>
            <a:rect r="r" b="b" t="t" l="l"/>
            <a:pathLst>
              <a:path h="273384" w="2425181">
                <a:moveTo>
                  <a:pt x="0" y="0"/>
                </a:moveTo>
                <a:lnTo>
                  <a:pt x="2425181" y="0"/>
                </a:lnTo>
                <a:lnTo>
                  <a:pt x="2425181" y="273384"/>
                </a:lnTo>
                <a:lnTo>
                  <a:pt x="0" y="27338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nvGrpSpPr>
          <p:cNvPr name="Group 22" id="22"/>
          <p:cNvGrpSpPr/>
          <p:nvPr/>
        </p:nvGrpSpPr>
        <p:grpSpPr>
          <a:xfrm rot="0">
            <a:off x="6522695" y="2425880"/>
            <a:ext cx="1019069" cy="101906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000"/>
              </a:solidFill>
              <a:prstDash val="solid"/>
              <a:miter/>
            </a:ln>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a:lnSpc>
                  <a:spcPts val="4899"/>
                </a:lnSpc>
              </a:pPr>
              <a:r>
                <a:rPr lang="en-US" b="true" sz="3499">
                  <a:solidFill>
                    <a:srgbClr val="000000"/>
                  </a:solidFill>
                  <a:latin typeface="Canva Sans Bold"/>
                  <a:ea typeface="Canva Sans Bold"/>
                  <a:cs typeface="Canva Sans Bold"/>
                  <a:sym typeface="Canva Sans Bold"/>
                </a:rPr>
                <a:t>1</a:t>
              </a:r>
            </a:p>
          </p:txBody>
        </p:sp>
      </p:grpSp>
      <p:sp>
        <p:nvSpPr>
          <p:cNvPr name="TextBox 25" id="25"/>
          <p:cNvSpPr txBox="true"/>
          <p:nvPr/>
        </p:nvSpPr>
        <p:spPr>
          <a:xfrm rot="0">
            <a:off x="-1688261" y="113310"/>
            <a:ext cx="12330168" cy="762473"/>
          </a:xfrm>
          <a:prstGeom prst="rect">
            <a:avLst/>
          </a:prstGeom>
        </p:spPr>
        <p:txBody>
          <a:bodyPr anchor="t" rtlCol="false" tIns="0" lIns="0" bIns="0" rIns="0">
            <a:spAutoFit/>
          </a:bodyPr>
          <a:lstStyle/>
          <a:p>
            <a:pPr algn="ctr">
              <a:lnSpc>
                <a:spcPts val="6273"/>
              </a:lnSpc>
            </a:pPr>
            <a:r>
              <a:rPr lang="en-US" sz="4481" spc="125">
                <a:solidFill>
                  <a:srgbClr val="000000"/>
                </a:solidFill>
                <a:latin typeface="League Spartan"/>
                <a:ea typeface="League Spartan"/>
                <a:cs typeface="League Spartan"/>
                <a:sym typeface="League Spartan"/>
              </a:rPr>
              <a:t>RESEARCH QUESTIONS</a:t>
            </a:r>
          </a:p>
        </p:txBody>
      </p:sp>
      <p:sp>
        <p:nvSpPr>
          <p:cNvPr name="TextBox 26" id="2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
        <p:nvSpPr>
          <p:cNvPr name="TextBox 27" id="27"/>
          <p:cNvSpPr txBox="true"/>
          <p:nvPr/>
        </p:nvSpPr>
        <p:spPr>
          <a:xfrm rot="0">
            <a:off x="9865102" y="1871569"/>
            <a:ext cx="7083736" cy="1003935"/>
          </a:xfrm>
          <a:prstGeom prst="rect">
            <a:avLst/>
          </a:prstGeom>
        </p:spPr>
        <p:txBody>
          <a:bodyPr anchor="t" rtlCol="false" tIns="0" lIns="0" bIns="0" rIns="0">
            <a:spAutoFit/>
          </a:bodyPr>
          <a:lstStyle/>
          <a:p>
            <a:pPr algn="just" marL="0" indent="0" lvl="0">
              <a:lnSpc>
                <a:spcPts val="4019"/>
              </a:lnSpc>
            </a:pPr>
            <a:r>
              <a:rPr lang="en-US" sz="2999">
                <a:solidFill>
                  <a:srgbClr val="000000"/>
                </a:solidFill>
                <a:latin typeface="League Spartan"/>
                <a:ea typeface="League Spartan"/>
                <a:cs typeface="League Spartan"/>
                <a:sym typeface="League Spartan"/>
              </a:rPr>
              <a:t>How can we effectively integrate multiple data modalities?</a:t>
            </a:r>
          </a:p>
        </p:txBody>
      </p:sp>
      <p:sp>
        <p:nvSpPr>
          <p:cNvPr name="TextBox 28" id="28"/>
          <p:cNvSpPr txBox="true"/>
          <p:nvPr/>
        </p:nvSpPr>
        <p:spPr>
          <a:xfrm rot="0">
            <a:off x="9865102" y="3689907"/>
            <a:ext cx="7083736" cy="1154855"/>
          </a:xfrm>
          <a:prstGeom prst="rect">
            <a:avLst/>
          </a:prstGeom>
        </p:spPr>
        <p:txBody>
          <a:bodyPr anchor="t" rtlCol="false" tIns="0" lIns="0" bIns="0" rIns="0">
            <a:spAutoFit/>
          </a:bodyPr>
          <a:lstStyle/>
          <a:p>
            <a:pPr algn="just" marL="0" indent="0" lvl="0">
              <a:lnSpc>
                <a:spcPts val="3001"/>
              </a:lnSpc>
            </a:pPr>
            <a:r>
              <a:rPr lang="en-US" sz="2703" spc="54">
                <a:solidFill>
                  <a:srgbClr val="000000"/>
                </a:solidFill>
                <a:latin typeface="League Spartan"/>
                <a:ea typeface="League Spartan"/>
                <a:cs typeface="League Spartan"/>
                <a:sym typeface="League Spartan"/>
              </a:rPr>
              <a:t>How can we explain the similarity scores between items based on multimodal information?</a:t>
            </a:r>
          </a:p>
        </p:txBody>
      </p:sp>
      <p:sp>
        <p:nvSpPr>
          <p:cNvPr name="TextBox 29" id="29"/>
          <p:cNvSpPr txBox="true"/>
          <p:nvPr/>
        </p:nvSpPr>
        <p:spPr>
          <a:xfrm rot="0">
            <a:off x="9545870" y="5926637"/>
            <a:ext cx="7973766" cy="1279129"/>
          </a:xfrm>
          <a:prstGeom prst="rect">
            <a:avLst/>
          </a:prstGeom>
        </p:spPr>
        <p:txBody>
          <a:bodyPr anchor="t" rtlCol="false" tIns="0" lIns="0" bIns="0" rIns="0">
            <a:spAutoFit/>
          </a:bodyPr>
          <a:lstStyle/>
          <a:p>
            <a:pPr algn="just" marL="0" indent="0" lvl="0">
              <a:lnSpc>
                <a:spcPts val="3379"/>
              </a:lnSpc>
            </a:pPr>
            <a:r>
              <a:rPr lang="en-US" sz="2522">
                <a:solidFill>
                  <a:srgbClr val="000000"/>
                </a:solidFill>
                <a:latin typeface="League Spartan"/>
                <a:ea typeface="League Spartan"/>
                <a:cs typeface="League Spartan"/>
                <a:sym typeface="League Spartan"/>
              </a:rPr>
              <a:t>How can we evaluate the accuracy and correctness of the explanations provided by explainable AI (XAI) techniques?</a:t>
            </a:r>
          </a:p>
        </p:txBody>
      </p:sp>
      <p:grpSp>
        <p:nvGrpSpPr>
          <p:cNvPr name="Group 30" id="30"/>
          <p:cNvGrpSpPr/>
          <p:nvPr/>
        </p:nvGrpSpPr>
        <p:grpSpPr>
          <a:xfrm rot="0">
            <a:off x="6522695" y="3748275"/>
            <a:ext cx="1019069" cy="1019069"/>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000"/>
              </a:solidFill>
              <a:prstDash val="solid"/>
              <a:miter/>
            </a:ln>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4899"/>
                </a:lnSpc>
              </a:pPr>
              <a:r>
                <a:rPr lang="en-US" b="true" sz="3499">
                  <a:solidFill>
                    <a:srgbClr val="000000"/>
                  </a:solidFill>
                  <a:latin typeface="Canva Sans Bold"/>
                  <a:ea typeface="Canva Sans Bold"/>
                  <a:cs typeface="Canva Sans Bold"/>
                  <a:sym typeface="Canva Sans Bold"/>
                </a:rPr>
                <a:t>2</a:t>
              </a:r>
            </a:p>
          </p:txBody>
        </p:sp>
      </p:grpSp>
      <p:grpSp>
        <p:nvGrpSpPr>
          <p:cNvPr name="Group 33" id="33"/>
          <p:cNvGrpSpPr/>
          <p:nvPr/>
        </p:nvGrpSpPr>
        <p:grpSpPr>
          <a:xfrm rot="0">
            <a:off x="6522695" y="5182343"/>
            <a:ext cx="1019069" cy="1019069"/>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000"/>
              </a:solidFill>
              <a:prstDash val="solid"/>
              <a:miter/>
            </a:ln>
          </p:spPr>
        </p:sp>
        <p:sp>
          <p:nvSpPr>
            <p:cNvPr name="TextBox 35" id="35"/>
            <p:cNvSpPr txBox="true"/>
            <p:nvPr/>
          </p:nvSpPr>
          <p:spPr>
            <a:xfrm>
              <a:off x="76200" y="19050"/>
              <a:ext cx="660400" cy="717550"/>
            </a:xfrm>
            <a:prstGeom prst="rect">
              <a:avLst/>
            </a:prstGeom>
          </p:spPr>
          <p:txBody>
            <a:bodyPr anchor="ctr" rtlCol="false" tIns="50800" lIns="50800" bIns="50800" rIns="50800"/>
            <a:lstStyle/>
            <a:p>
              <a:pPr algn="ctr">
                <a:lnSpc>
                  <a:spcPts val="4899"/>
                </a:lnSpc>
              </a:pPr>
              <a:r>
                <a:rPr lang="en-US" b="true" sz="3499">
                  <a:solidFill>
                    <a:srgbClr val="000000"/>
                  </a:solidFill>
                  <a:latin typeface="Canva Sans Bold"/>
                  <a:ea typeface="Canva Sans Bold"/>
                  <a:cs typeface="Canva Sans Bold"/>
                  <a:sym typeface="Canva Sans Bold"/>
                </a:rPr>
                <a:t>3</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892008"/>
            <a:ext cx="2425181" cy="273384"/>
          </a:xfrm>
          <a:custGeom>
            <a:avLst/>
            <a:gdLst/>
            <a:ahLst/>
            <a:cxnLst/>
            <a:rect r="r" b="b" t="t" l="l"/>
            <a:pathLst>
              <a:path h="273384" w="2425181">
                <a:moveTo>
                  <a:pt x="0" y="0"/>
                </a:moveTo>
                <a:lnTo>
                  <a:pt x="2425181" y="0"/>
                </a:lnTo>
                <a:lnTo>
                  <a:pt x="2425181" y="273384"/>
                </a:lnTo>
                <a:lnTo>
                  <a:pt x="0" y="2733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29028" y="1955147"/>
            <a:ext cx="16427706" cy="6667165"/>
            <a:chOff x="0" y="0"/>
            <a:chExt cx="21903608" cy="8889553"/>
          </a:xfrm>
        </p:grpSpPr>
        <p:grpSp>
          <p:nvGrpSpPr>
            <p:cNvPr name="Group 4" id="4"/>
            <p:cNvGrpSpPr/>
            <p:nvPr/>
          </p:nvGrpSpPr>
          <p:grpSpPr>
            <a:xfrm rot="0">
              <a:off x="0" y="720342"/>
              <a:ext cx="6732942" cy="8169211"/>
              <a:chOff x="0" y="0"/>
              <a:chExt cx="1329964" cy="1613671"/>
            </a:xfrm>
          </p:grpSpPr>
          <p:sp>
            <p:nvSpPr>
              <p:cNvPr name="Freeform 5" id="5"/>
              <p:cNvSpPr/>
              <p:nvPr/>
            </p:nvSpPr>
            <p:spPr>
              <a:xfrm flipH="false" flipV="false" rot="0">
                <a:off x="0" y="0"/>
                <a:ext cx="1329964" cy="1613671"/>
              </a:xfrm>
              <a:custGeom>
                <a:avLst/>
                <a:gdLst/>
                <a:ahLst/>
                <a:cxnLst/>
                <a:rect r="r" b="b" t="t" l="l"/>
                <a:pathLst>
                  <a:path h="1613671" w="1329964">
                    <a:moveTo>
                      <a:pt x="0" y="0"/>
                    </a:moveTo>
                    <a:lnTo>
                      <a:pt x="1329964" y="0"/>
                    </a:lnTo>
                    <a:lnTo>
                      <a:pt x="1329964" y="1613671"/>
                    </a:lnTo>
                    <a:lnTo>
                      <a:pt x="0" y="1613671"/>
                    </a:lnTo>
                    <a:close/>
                  </a:path>
                </a:pathLst>
              </a:custGeom>
              <a:solidFill>
                <a:srgbClr val="F4F4F4"/>
              </a:solidFill>
              <a:ln w="38100" cap="sq">
                <a:solidFill>
                  <a:srgbClr val="000000"/>
                </a:solidFill>
                <a:prstDash val="solid"/>
                <a:miter/>
              </a:ln>
            </p:spPr>
          </p:sp>
          <p:sp>
            <p:nvSpPr>
              <p:cNvPr name="TextBox 6" id="6"/>
              <p:cNvSpPr txBox="true"/>
              <p:nvPr/>
            </p:nvSpPr>
            <p:spPr>
              <a:xfrm>
                <a:off x="0" y="-47625"/>
                <a:ext cx="1329964" cy="1661296"/>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2646129" y="0"/>
              <a:ext cx="1440684" cy="144068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7F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795026" y="1722119"/>
              <a:ext cx="5142889" cy="1551728"/>
            </a:xfrm>
            <a:prstGeom prst="rect">
              <a:avLst/>
            </a:prstGeom>
          </p:spPr>
          <p:txBody>
            <a:bodyPr anchor="t" rtlCol="false" tIns="0" lIns="0" bIns="0" rIns="0">
              <a:spAutoFit/>
            </a:bodyPr>
            <a:lstStyle/>
            <a:p>
              <a:pPr algn="ctr">
                <a:lnSpc>
                  <a:spcPts val="4759"/>
                </a:lnSpc>
                <a:spcBef>
                  <a:spcPct val="0"/>
                </a:spcBef>
              </a:pPr>
              <a:r>
                <a:rPr lang="en-US" b="true" sz="3399">
                  <a:solidFill>
                    <a:srgbClr val="1A1919"/>
                  </a:solidFill>
                  <a:latin typeface="Open Sans Bold"/>
                  <a:ea typeface="Open Sans Bold"/>
                  <a:cs typeface="Open Sans Bold"/>
                  <a:sym typeface="Open Sans Bold"/>
                </a:rPr>
                <a:t>Traditional Similarity Models</a:t>
              </a:r>
            </a:p>
          </p:txBody>
        </p:sp>
        <p:grpSp>
          <p:nvGrpSpPr>
            <p:cNvPr name="Group 11" id="11"/>
            <p:cNvGrpSpPr/>
            <p:nvPr/>
          </p:nvGrpSpPr>
          <p:grpSpPr>
            <a:xfrm rot="0">
              <a:off x="7586825" y="720342"/>
              <a:ext cx="6732942" cy="8169211"/>
              <a:chOff x="0" y="0"/>
              <a:chExt cx="1329964" cy="1613671"/>
            </a:xfrm>
          </p:grpSpPr>
          <p:sp>
            <p:nvSpPr>
              <p:cNvPr name="Freeform 12" id="12"/>
              <p:cNvSpPr/>
              <p:nvPr/>
            </p:nvSpPr>
            <p:spPr>
              <a:xfrm flipH="false" flipV="false" rot="0">
                <a:off x="0" y="0"/>
                <a:ext cx="1329964" cy="1613671"/>
              </a:xfrm>
              <a:custGeom>
                <a:avLst/>
                <a:gdLst/>
                <a:ahLst/>
                <a:cxnLst/>
                <a:rect r="r" b="b" t="t" l="l"/>
                <a:pathLst>
                  <a:path h="1613671" w="1329964">
                    <a:moveTo>
                      <a:pt x="0" y="0"/>
                    </a:moveTo>
                    <a:lnTo>
                      <a:pt x="1329964" y="0"/>
                    </a:lnTo>
                    <a:lnTo>
                      <a:pt x="1329964" y="1613671"/>
                    </a:lnTo>
                    <a:lnTo>
                      <a:pt x="0" y="1613671"/>
                    </a:lnTo>
                    <a:close/>
                  </a:path>
                </a:pathLst>
              </a:custGeom>
              <a:solidFill>
                <a:srgbClr val="F4F4F4"/>
              </a:solidFill>
              <a:ln w="38100" cap="sq">
                <a:solidFill>
                  <a:srgbClr val="000000"/>
                </a:solidFill>
                <a:prstDash val="solid"/>
                <a:miter/>
              </a:ln>
            </p:spPr>
          </p:sp>
          <p:sp>
            <p:nvSpPr>
              <p:cNvPr name="TextBox 13" id="13"/>
              <p:cNvSpPr txBox="true"/>
              <p:nvPr/>
            </p:nvSpPr>
            <p:spPr>
              <a:xfrm>
                <a:off x="0" y="-47625"/>
                <a:ext cx="1329964" cy="1661296"/>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0232954" y="0"/>
              <a:ext cx="1440684" cy="144068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A9E2"/>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8381851" y="1722119"/>
              <a:ext cx="5142889" cy="1551728"/>
            </a:xfrm>
            <a:prstGeom prst="rect">
              <a:avLst/>
            </a:prstGeom>
          </p:spPr>
          <p:txBody>
            <a:bodyPr anchor="t" rtlCol="false" tIns="0" lIns="0" bIns="0" rIns="0">
              <a:spAutoFit/>
            </a:bodyPr>
            <a:lstStyle/>
            <a:p>
              <a:pPr algn="ctr">
                <a:lnSpc>
                  <a:spcPts val="4759"/>
                </a:lnSpc>
                <a:spcBef>
                  <a:spcPct val="0"/>
                </a:spcBef>
              </a:pPr>
              <a:r>
                <a:rPr lang="en-US" b="true" sz="3399">
                  <a:solidFill>
                    <a:srgbClr val="1A1919"/>
                  </a:solidFill>
                  <a:latin typeface="Open Sans Bold"/>
                  <a:ea typeface="Open Sans Bold"/>
                  <a:cs typeface="Open Sans Bold"/>
                  <a:sym typeface="Open Sans Bold"/>
                </a:rPr>
                <a:t>Multimodal Similarity Models</a:t>
              </a:r>
            </a:p>
          </p:txBody>
        </p:sp>
        <p:grpSp>
          <p:nvGrpSpPr>
            <p:cNvPr name="Group 18" id="18"/>
            <p:cNvGrpSpPr/>
            <p:nvPr/>
          </p:nvGrpSpPr>
          <p:grpSpPr>
            <a:xfrm rot="0">
              <a:off x="15170667" y="720342"/>
              <a:ext cx="6732942" cy="8169211"/>
              <a:chOff x="0" y="0"/>
              <a:chExt cx="1329964" cy="1613671"/>
            </a:xfrm>
          </p:grpSpPr>
          <p:sp>
            <p:nvSpPr>
              <p:cNvPr name="Freeform 19" id="19"/>
              <p:cNvSpPr/>
              <p:nvPr/>
            </p:nvSpPr>
            <p:spPr>
              <a:xfrm flipH="false" flipV="false" rot="0">
                <a:off x="0" y="0"/>
                <a:ext cx="1329964" cy="1613671"/>
              </a:xfrm>
              <a:custGeom>
                <a:avLst/>
                <a:gdLst/>
                <a:ahLst/>
                <a:cxnLst/>
                <a:rect r="r" b="b" t="t" l="l"/>
                <a:pathLst>
                  <a:path h="1613671" w="1329964">
                    <a:moveTo>
                      <a:pt x="0" y="0"/>
                    </a:moveTo>
                    <a:lnTo>
                      <a:pt x="1329964" y="0"/>
                    </a:lnTo>
                    <a:lnTo>
                      <a:pt x="1329964" y="1613671"/>
                    </a:lnTo>
                    <a:lnTo>
                      <a:pt x="0" y="1613671"/>
                    </a:lnTo>
                    <a:close/>
                  </a:path>
                </a:pathLst>
              </a:custGeom>
              <a:solidFill>
                <a:srgbClr val="F4F4F4"/>
              </a:solidFill>
              <a:ln w="38100" cap="sq">
                <a:solidFill>
                  <a:srgbClr val="000000"/>
                </a:solidFill>
                <a:prstDash val="solid"/>
                <a:miter/>
              </a:ln>
            </p:spPr>
          </p:sp>
          <p:sp>
            <p:nvSpPr>
              <p:cNvPr name="TextBox 20" id="20"/>
              <p:cNvSpPr txBox="true"/>
              <p:nvPr/>
            </p:nvSpPr>
            <p:spPr>
              <a:xfrm>
                <a:off x="0" y="-47625"/>
                <a:ext cx="1329964" cy="1661296"/>
              </a:xfrm>
              <a:prstGeom prst="rect">
                <a:avLst/>
              </a:prstGeom>
            </p:spPr>
            <p:txBody>
              <a:bodyPr anchor="ctr" rtlCol="false" tIns="50800" lIns="50800" bIns="50800" rIns="50800"/>
              <a:lstStyle/>
              <a:p>
                <a:pPr algn="ctr">
                  <a:lnSpc>
                    <a:spcPts val="2800"/>
                  </a:lnSpc>
                </a:pPr>
              </a:p>
            </p:txBody>
          </p:sp>
        </p:grpSp>
        <p:grpSp>
          <p:nvGrpSpPr>
            <p:cNvPr name="Group 21" id="21"/>
            <p:cNvGrpSpPr/>
            <p:nvPr/>
          </p:nvGrpSpPr>
          <p:grpSpPr>
            <a:xfrm rot="0">
              <a:off x="17816795" y="0"/>
              <a:ext cx="1440684" cy="144068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4D8"/>
              </a:solidFill>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4" id="24"/>
            <p:cNvSpPr txBox="true"/>
            <p:nvPr/>
          </p:nvSpPr>
          <p:spPr>
            <a:xfrm rot="0">
              <a:off x="15965693" y="1722119"/>
              <a:ext cx="5142889" cy="751628"/>
            </a:xfrm>
            <a:prstGeom prst="rect">
              <a:avLst/>
            </a:prstGeom>
          </p:spPr>
          <p:txBody>
            <a:bodyPr anchor="t" rtlCol="false" tIns="0" lIns="0" bIns="0" rIns="0">
              <a:spAutoFit/>
            </a:bodyPr>
            <a:lstStyle/>
            <a:p>
              <a:pPr algn="ctr">
                <a:lnSpc>
                  <a:spcPts val="4759"/>
                </a:lnSpc>
                <a:spcBef>
                  <a:spcPct val="0"/>
                </a:spcBef>
              </a:pPr>
              <a:r>
                <a:rPr lang="en-US" b="true" sz="3399">
                  <a:solidFill>
                    <a:srgbClr val="1A1919"/>
                  </a:solidFill>
                  <a:latin typeface="Open Sans Bold"/>
                  <a:ea typeface="Open Sans Bold"/>
                  <a:cs typeface="Open Sans Bold"/>
                  <a:sym typeface="Open Sans Bold"/>
                </a:rPr>
                <a:t>Explainability</a:t>
              </a:r>
            </a:p>
          </p:txBody>
        </p:sp>
      </p:grpSp>
      <p:sp>
        <p:nvSpPr>
          <p:cNvPr name="Freeform 25" id="25"/>
          <p:cNvSpPr/>
          <p:nvPr/>
        </p:nvSpPr>
        <p:spPr>
          <a:xfrm flipH="false" flipV="false" rot="0">
            <a:off x="1209319" y="2163373"/>
            <a:ext cx="582108" cy="706656"/>
          </a:xfrm>
          <a:custGeom>
            <a:avLst/>
            <a:gdLst/>
            <a:ahLst/>
            <a:cxnLst/>
            <a:rect r="r" b="b" t="t" l="l"/>
            <a:pathLst>
              <a:path h="706656" w="582108">
                <a:moveTo>
                  <a:pt x="0" y="0"/>
                </a:moveTo>
                <a:lnTo>
                  <a:pt x="582108" y="0"/>
                </a:lnTo>
                <a:lnTo>
                  <a:pt x="582108" y="706656"/>
                </a:lnTo>
                <a:lnTo>
                  <a:pt x="0" y="706656"/>
                </a:lnTo>
                <a:lnTo>
                  <a:pt x="0" y="0"/>
                </a:lnTo>
                <a:close/>
              </a:path>
            </a:pathLst>
          </a:custGeom>
          <a:blipFill>
            <a:blip r:embed="rId4"/>
            <a:stretch>
              <a:fillRect l="0" t="0" r="0" b="0"/>
            </a:stretch>
          </a:blipFill>
        </p:spPr>
      </p:sp>
      <p:sp>
        <p:nvSpPr>
          <p:cNvPr name="TextBox 26" id="26"/>
          <p:cNvSpPr txBox="true"/>
          <p:nvPr/>
        </p:nvSpPr>
        <p:spPr>
          <a:xfrm rot="0">
            <a:off x="-2711203" y="162555"/>
            <a:ext cx="12330168" cy="729453"/>
          </a:xfrm>
          <a:prstGeom prst="rect">
            <a:avLst/>
          </a:prstGeom>
        </p:spPr>
        <p:txBody>
          <a:bodyPr anchor="t" rtlCol="false" tIns="0" lIns="0" bIns="0" rIns="0">
            <a:spAutoFit/>
          </a:bodyPr>
          <a:lstStyle/>
          <a:p>
            <a:pPr algn="ctr">
              <a:lnSpc>
                <a:spcPts val="5993"/>
              </a:lnSpc>
            </a:pPr>
            <a:r>
              <a:rPr lang="en-US" sz="4281" spc="119">
                <a:solidFill>
                  <a:srgbClr val="000000"/>
                </a:solidFill>
                <a:latin typeface="League Spartan"/>
                <a:ea typeface="League Spartan"/>
                <a:cs typeface="League Spartan"/>
                <a:sym typeface="League Spartan"/>
              </a:rPr>
              <a:t>RELATED WORK</a:t>
            </a:r>
          </a:p>
        </p:txBody>
      </p:sp>
      <p:sp>
        <p:nvSpPr>
          <p:cNvPr name="TextBox 27" id="2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
        <p:nvSpPr>
          <p:cNvPr name="TextBox 28" id="28"/>
          <p:cNvSpPr txBox="true"/>
          <p:nvPr/>
        </p:nvSpPr>
        <p:spPr>
          <a:xfrm rot="0">
            <a:off x="1209319" y="5241105"/>
            <a:ext cx="4489124" cy="1406525"/>
          </a:xfrm>
          <a:prstGeom prst="rect">
            <a:avLst/>
          </a:prstGeom>
        </p:spPr>
        <p:txBody>
          <a:bodyPr anchor="t" rtlCol="false" tIns="0" lIns="0" bIns="0" rIns="0">
            <a:spAutoFit/>
          </a:bodyPr>
          <a:lstStyle/>
          <a:p>
            <a:pPr algn="ctr" marL="431801" indent="-215900" lvl="1">
              <a:lnSpc>
                <a:spcPts val="2800"/>
              </a:lnSpc>
              <a:buFont typeface="Arial"/>
              <a:buChar char="•"/>
            </a:pPr>
            <a:r>
              <a:rPr lang="en-US" sz="2000">
                <a:solidFill>
                  <a:srgbClr val="000000"/>
                </a:solidFill>
                <a:latin typeface="Canva Sans"/>
                <a:ea typeface="Canva Sans"/>
                <a:cs typeface="Canva Sans"/>
                <a:sym typeface="Canva Sans"/>
              </a:rPr>
              <a:t>Pretrained CNNs on ImageNet</a:t>
            </a:r>
          </a:p>
          <a:p>
            <a:pPr algn="ctr" marL="431801" indent="-215900" lvl="1">
              <a:lnSpc>
                <a:spcPts val="2800"/>
              </a:lnSpc>
              <a:buFont typeface="Arial"/>
              <a:buChar char="•"/>
            </a:pPr>
            <a:r>
              <a:rPr lang="en-US" sz="2000">
                <a:solidFill>
                  <a:srgbClr val="000000"/>
                </a:solidFill>
                <a:latin typeface="Canva Sans"/>
                <a:ea typeface="Canva Sans"/>
                <a:cs typeface="Canva Sans"/>
                <a:sym typeface="Canva Sans"/>
              </a:rPr>
              <a:t>Cosine Similarity</a:t>
            </a:r>
          </a:p>
          <a:p>
            <a:pPr algn="ctr" marL="431801" indent="-215900" lvl="1">
              <a:lnSpc>
                <a:spcPts val="2800"/>
              </a:lnSpc>
              <a:buFont typeface="Arial"/>
              <a:buChar char="•"/>
            </a:pPr>
            <a:r>
              <a:rPr lang="en-US" sz="2000">
                <a:solidFill>
                  <a:srgbClr val="000000"/>
                </a:solidFill>
                <a:latin typeface="Canva Sans"/>
                <a:ea typeface="Canva Sans"/>
                <a:cs typeface="Canva Sans"/>
                <a:sym typeface="Canva Sans"/>
              </a:rPr>
              <a:t>Jaccard Similarity</a:t>
            </a:r>
          </a:p>
          <a:p>
            <a:pPr algn="ctr" marL="431801" indent="-215900" lvl="1">
              <a:lnSpc>
                <a:spcPts val="2800"/>
              </a:lnSpc>
              <a:buFont typeface="Arial"/>
              <a:buChar char="•"/>
            </a:pPr>
            <a:r>
              <a:rPr lang="en-US" sz="2000">
                <a:solidFill>
                  <a:srgbClr val="000000"/>
                </a:solidFill>
                <a:latin typeface="Canva Sans"/>
                <a:ea typeface="Canva Sans"/>
                <a:cs typeface="Canva Sans"/>
                <a:sym typeface="Canva Sans"/>
              </a:rPr>
              <a:t>Siamese Networks</a:t>
            </a:r>
          </a:p>
        </p:txBody>
      </p:sp>
      <p:sp>
        <p:nvSpPr>
          <p:cNvPr name="TextBox 29" id="29"/>
          <p:cNvSpPr txBox="true"/>
          <p:nvPr/>
        </p:nvSpPr>
        <p:spPr>
          <a:xfrm rot="0">
            <a:off x="7006578" y="5126805"/>
            <a:ext cx="4457328" cy="1015363"/>
          </a:xfrm>
          <a:prstGeom prst="rect">
            <a:avLst/>
          </a:prstGeom>
        </p:spPr>
        <p:txBody>
          <a:bodyPr anchor="t" rtlCol="false" tIns="0" lIns="0" bIns="0" rIns="0">
            <a:spAutoFit/>
          </a:bodyPr>
          <a:lstStyle/>
          <a:p>
            <a:pPr algn="just" marL="453393" indent="-226697" lvl="1">
              <a:lnSpc>
                <a:spcPts val="4200"/>
              </a:lnSpc>
              <a:buFont typeface="Arial"/>
              <a:buChar char="•"/>
            </a:pPr>
            <a:r>
              <a:rPr lang="en-US" sz="2100">
                <a:solidFill>
                  <a:srgbClr val="000000"/>
                </a:solidFill>
                <a:latin typeface="Open Sans"/>
                <a:ea typeface="Open Sans"/>
                <a:cs typeface="Open Sans"/>
                <a:sym typeface="Open Sans"/>
              </a:rPr>
              <a:t>Clip by OpenAI (State Of the Art)</a:t>
            </a:r>
          </a:p>
          <a:p>
            <a:pPr algn="just" marL="453393" indent="-226697" lvl="1">
              <a:lnSpc>
                <a:spcPts val="4200"/>
              </a:lnSpc>
              <a:buFont typeface="Arial"/>
              <a:buChar char="•"/>
            </a:pPr>
            <a:r>
              <a:rPr lang="en-US" sz="2100">
                <a:solidFill>
                  <a:srgbClr val="000000"/>
                </a:solidFill>
                <a:latin typeface="Open Sans"/>
                <a:ea typeface="Open Sans"/>
                <a:cs typeface="Open Sans"/>
                <a:sym typeface="Open Sans"/>
              </a:rPr>
              <a:t>FashionClip</a:t>
            </a:r>
          </a:p>
        </p:txBody>
      </p:sp>
      <p:sp>
        <p:nvSpPr>
          <p:cNvPr name="TextBox 30" id="30"/>
          <p:cNvSpPr txBox="true"/>
          <p:nvPr/>
        </p:nvSpPr>
        <p:spPr>
          <a:xfrm rot="0">
            <a:off x="12958644" y="5126805"/>
            <a:ext cx="3908934" cy="1548763"/>
          </a:xfrm>
          <a:prstGeom prst="rect">
            <a:avLst/>
          </a:prstGeom>
        </p:spPr>
        <p:txBody>
          <a:bodyPr anchor="t" rtlCol="false" tIns="0" lIns="0" bIns="0" rIns="0">
            <a:spAutoFit/>
          </a:bodyPr>
          <a:lstStyle/>
          <a:p>
            <a:pPr algn="just" marL="453393" indent="-226697" lvl="1">
              <a:lnSpc>
                <a:spcPts val="4200"/>
              </a:lnSpc>
              <a:buFont typeface="Arial"/>
              <a:buChar char="•"/>
            </a:pPr>
            <a:r>
              <a:rPr lang="en-US" sz="2100">
                <a:solidFill>
                  <a:srgbClr val="000000"/>
                </a:solidFill>
                <a:latin typeface="Open Sans"/>
                <a:ea typeface="Open Sans"/>
                <a:cs typeface="Open Sans"/>
                <a:sym typeface="Open Sans"/>
              </a:rPr>
              <a:t>Attention Based </a:t>
            </a:r>
          </a:p>
          <a:p>
            <a:pPr algn="just" marL="453393" indent="-226697" lvl="1">
              <a:lnSpc>
                <a:spcPts val="4200"/>
              </a:lnSpc>
              <a:buFont typeface="Arial"/>
              <a:buChar char="•"/>
            </a:pPr>
            <a:r>
              <a:rPr lang="en-US" sz="2100">
                <a:solidFill>
                  <a:srgbClr val="000000"/>
                </a:solidFill>
                <a:latin typeface="Open Sans"/>
                <a:ea typeface="Open Sans"/>
                <a:cs typeface="Open Sans"/>
                <a:sym typeface="Open Sans"/>
              </a:rPr>
              <a:t>Counter Factual ( What IFs )</a:t>
            </a:r>
          </a:p>
          <a:p>
            <a:pPr algn="just" marL="453393" indent="-226697" lvl="1">
              <a:lnSpc>
                <a:spcPts val="4200"/>
              </a:lnSpc>
              <a:buFont typeface="Arial"/>
              <a:buChar char="•"/>
            </a:pPr>
            <a:r>
              <a:rPr lang="en-US" sz="2100">
                <a:solidFill>
                  <a:srgbClr val="000000"/>
                </a:solidFill>
                <a:latin typeface="Open Sans"/>
                <a:ea typeface="Open Sans"/>
                <a:cs typeface="Open Sans"/>
                <a:sym typeface="Open Sans"/>
              </a:rPr>
              <a:t>Feature Based: LIME , SHAP</a:t>
            </a:r>
          </a:p>
        </p:txBody>
      </p:sp>
      <p:sp>
        <p:nvSpPr>
          <p:cNvPr name="Freeform 31" id="31"/>
          <p:cNvSpPr/>
          <p:nvPr/>
        </p:nvSpPr>
        <p:spPr>
          <a:xfrm flipH="false" flipV="false" rot="0">
            <a:off x="7006578" y="2163373"/>
            <a:ext cx="582108" cy="706656"/>
          </a:xfrm>
          <a:custGeom>
            <a:avLst/>
            <a:gdLst/>
            <a:ahLst/>
            <a:cxnLst/>
            <a:rect r="r" b="b" t="t" l="l"/>
            <a:pathLst>
              <a:path h="706656" w="582108">
                <a:moveTo>
                  <a:pt x="0" y="0"/>
                </a:moveTo>
                <a:lnTo>
                  <a:pt x="582108" y="0"/>
                </a:lnTo>
                <a:lnTo>
                  <a:pt x="582108" y="706656"/>
                </a:lnTo>
                <a:lnTo>
                  <a:pt x="0" y="706656"/>
                </a:lnTo>
                <a:lnTo>
                  <a:pt x="0" y="0"/>
                </a:lnTo>
                <a:close/>
              </a:path>
            </a:pathLst>
          </a:custGeom>
          <a:blipFill>
            <a:blip r:embed="rId4"/>
            <a:stretch>
              <a:fillRect l="0" t="0" r="0" b="0"/>
            </a:stretch>
          </a:blipFill>
        </p:spPr>
      </p:sp>
      <p:sp>
        <p:nvSpPr>
          <p:cNvPr name="Freeform 32" id="32"/>
          <p:cNvSpPr/>
          <p:nvPr/>
        </p:nvSpPr>
        <p:spPr>
          <a:xfrm flipH="false" flipV="false" rot="0">
            <a:off x="12667590" y="2163373"/>
            <a:ext cx="582108" cy="706656"/>
          </a:xfrm>
          <a:custGeom>
            <a:avLst/>
            <a:gdLst/>
            <a:ahLst/>
            <a:cxnLst/>
            <a:rect r="r" b="b" t="t" l="l"/>
            <a:pathLst>
              <a:path h="706656" w="582108">
                <a:moveTo>
                  <a:pt x="0" y="0"/>
                </a:moveTo>
                <a:lnTo>
                  <a:pt x="582108" y="0"/>
                </a:lnTo>
                <a:lnTo>
                  <a:pt x="582108" y="706656"/>
                </a:lnTo>
                <a:lnTo>
                  <a:pt x="0" y="706656"/>
                </a:lnTo>
                <a:lnTo>
                  <a:pt x="0" y="0"/>
                </a:lnTo>
                <a:close/>
              </a:path>
            </a:pathLst>
          </a:custGeom>
          <a:blipFill>
            <a:blip r:embed="rId4"/>
            <a:stretch>
              <a:fillRect l="0" t="0" r="0" b="0"/>
            </a:stretch>
          </a:blipFill>
        </p:spPr>
      </p:sp>
      <p:sp>
        <p:nvSpPr>
          <p:cNvPr name="Freeform 33" id="33"/>
          <p:cNvSpPr/>
          <p:nvPr/>
        </p:nvSpPr>
        <p:spPr>
          <a:xfrm flipH="false" flipV="false" rot="0">
            <a:off x="-400019" y="9229918"/>
            <a:ext cx="20380434" cy="2114164"/>
          </a:xfrm>
          <a:custGeom>
            <a:avLst/>
            <a:gdLst/>
            <a:ahLst/>
            <a:cxnLst/>
            <a:rect r="r" b="b" t="t" l="l"/>
            <a:pathLst>
              <a:path h="2114164" w="20380434">
                <a:moveTo>
                  <a:pt x="0" y="0"/>
                </a:moveTo>
                <a:lnTo>
                  <a:pt x="20380434" y="0"/>
                </a:lnTo>
                <a:lnTo>
                  <a:pt x="20380434" y="2114164"/>
                </a:lnTo>
                <a:lnTo>
                  <a:pt x="0" y="2114164"/>
                </a:lnTo>
                <a:lnTo>
                  <a:pt x="0" y="0"/>
                </a:lnTo>
                <a:close/>
              </a:path>
            </a:pathLst>
          </a:custGeom>
          <a:blipFill>
            <a:blip r:embed="rId5"/>
            <a:stretch>
              <a:fillRect l="0" t="-627816"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03172" y="562616"/>
            <a:ext cx="5658144" cy="4450040"/>
          </a:xfrm>
          <a:custGeom>
            <a:avLst/>
            <a:gdLst/>
            <a:ahLst/>
            <a:cxnLst/>
            <a:rect r="r" b="b" t="t" l="l"/>
            <a:pathLst>
              <a:path h="4450040" w="5658144">
                <a:moveTo>
                  <a:pt x="0" y="0"/>
                </a:moveTo>
                <a:lnTo>
                  <a:pt x="5658145" y="0"/>
                </a:lnTo>
                <a:lnTo>
                  <a:pt x="5658145" y="4450040"/>
                </a:lnTo>
                <a:lnTo>
                  <a:pt x="0" y="4450040"/>
                </a:lnTo>
                <a:lnTo>
                  <a:pt x="0" y="0"/>
                </a:lnTo>
                <a:close/>
              </a:path>
            </a:pathLst>
          </a:custGeom>
          <a:blipFill>
            <a:blip r:embed="rId2"/>
            <a:stretch>
              <a:fillRect l="0" t="-14808" r="-100000" b="-12340"/>
            </a:stretch>
          </a:blipFill>
        </p:spPr>
      </p:sp>
      <p:sp>
        <p:nvSpPr>
          <p:cNvPr name="Freeform 3" id="3"/>
          <p:cNvSpPr/>
          <p:nvPr/>
        </p:nvSpPr>
        <p:spPr>
          <a:xfrm flipH="false" flipV="false" rot="0">
            <a:off x="11815730" y="562616"/>
            <a:ext cx="5944254" cy="4450040"/>
          </a:xfrm>
          <a:custGeom>
            <a:avLst/>
            <a:gdLst/>
            <a:ahLst/>
            <a:cxnLst/>
            <a:rect r="r" b="b" t="t" l="l"/>
            <a:pathLst>
              <a:path h="4450040" w="5944254">
                <a:moveTo>
                  <a:pt x="0" y="0"/>
                </a:moveTo>
                <a:lnTo>
                  <a:pt x="5944254" y="0"/>
                </a:lnTo>
                <a:lnTo>
                  <a:pt x="5944254" y="4450040"/>
                </a:lnTo>
                <a:lnTo>
                  <a:pt x="0" y="4450040"/>
                </a:lnTo>
                <a:lnTo>
                  <a:pt x="0" y="0"/>
                </a:lnTo>
                <a:close/>
              </a:path>
            </a:pathLst>
          </a:custGeom>
          <a:blipFill>
            <a:blip r:embed="rId2"/>
            <a:stretch>
              <a:fillRect l="-100958" t="-17444" r="0" b="-16773"/>
            </a:stretch>
          </a:blipFill>
        </p:spPr>
      </p:sp>
      <p:sp>
        <p:nvSpPr>
          <p:cNvPr name="Freeform 4" id="4"/>
          <p:cNvSpPr/>
          <p:nvPr/>
        </p:nvSpPr>
        <p:spPr>
          <a:xfrm flipH="false" flipV="false" rot="0">
            <a:off x="5703172" y="5390731"/>
            <a:ext cx="5158650" cy="4593274"/>
          </a:xfrm>
          <a:custGeom>
            <a:avLst/>
            <a:gdLst/>
            <a:ahLst/>
            <a:cxnLst/>
            <a:rect r="r" b="b" t="t" l="l"/>
            <a:pathLst>
              <a:path h="4593274" w="5158650">
                <a:moveTo>
                  <a:pt x="0" y="0"/>
                </a:moveTo>
                <a:lnTo>
                  <a:pt x="5158651" y="0"/>
                </a:lnTo>
                <a:lnTo>
                  <a:pt x="5158651" y="4593274"/>
                </a:lnTo>
                <a:lnTo>
                  <a:pt x="0" y="4593274"/>
                </a:lnTo>
                <a:lnTo>
                  <a:pt x="0" y="0"/>
                </a:lnTo>
                <a:close/>
              </a:path>
            </a:pathLst>
          </a:custGeom>
          <a:blipFill>
            <a:blip r:embed="rId3"/>
            <a:stretch>
              <a:fillRect l="-2988" t="0" r="-125563" b="0"/>
            </a:stretch>
          </a:blipFill>
        </p:spPr>
      </p:sp>
      <p:sp>
        <p:nvSpPr>
          <p:cNvPr name="Freeform 5" id="5"/>
          <p:cNvSpPr/>
          <p:nvPr/>
        </p:nvSpPr>
        <p:spPr>
          <a:xfrm flipH="false" flipV="false" rot="0">
            <a:off x="11742312" y="5316686"/>
            <a:ext cx="5775929" cy="4741364"/>
          </a:xfrm>
          <a:custGeom>
            <a:avLst/>
            <a:gdLst/>
            <a:ahLst/>
            <a:cxnLst/>
            <a:rect r="r" b="b" t="t" l="l"/>
            <a:pathLst>
              <a:path h="4741364" w="5775929">
                <a:moveTo>
                  <a:pt x="0" y="0"/>
                </a:moveTo>
                <a:lnTo>
                  <a:pt x="5775928" y="0"/>
                </a:lnTo>
                <a:lnTo>
                  <a:pt x="5775928" y="4741364"/>
                </a:lnTo>
                <a:lnTo>
                  <a:pt x="0" y="4741364"/>
                </a:lnTo>
                <a:lnTo>
                  <a:pt x="0" y="0"/>
                </a:lnTo>
                <a:close/>
              </a:path>
            </a:pathLst>
          </a:custGeom>
          <a:blipFill>
            <a:blip r:embed="rId3"/>
            <a:stretch>
              <a:fillRect l="-107952" t="0" r="-2755" b="0"/>
            </a:stretch>
          </a:blipFill>
        </p:spPr>
      </p:sp>
      <p:grpSp>
        <p:nvGrpSpPr>
          <p:cNvPr name="Group 6" id="6"/>
          <p:cNvGrpSpPr/>
          <p:nvPr/>
        </p:nvGrpSpPr>
        <p:grpSpPr>
          <a:xfrm rot="0">
            <a:off x="5554756" y="5331886"/>
            <a:ext cx="5954977" cy="4710965"/>
            <a:chOff x="0" y="0"/>
            <a:chExt cx="1568389" cy="1240748"/>
          </a:xfrm>
        </p:grpSpPr>
        <p:sp>
          <p:nvSpPr>
            <p:cNvPr name="Freeform 7" id="7"/>
            <p:cNvSpPr/>
            <p:nvPr/>
          </p:nvSpPr>
          <p:spPr>
            <a:xfrm flipH="false" flipV="false" rot="0">
              <a:off x="0" y="0"/>
              <a:ext cx="1568389" cy="1240748"/>
            </a:xfrm>
            <a:custGeom>
              <a:avLst/>
              <a:gdLst/>
              <a:ahLst/>
              <a:cxnLst/>
              <a:rect r="r" b="b" t="t" l="l"/>
              <a:pathLst>
                <a:path h="1240748" w="1568389">
                  <a:moveTo>
                    <a:pt x="66304" y="0"/>
                  </a:moveTo>
                  <a:lnTo>
                    <a:pt x="1502085" y="0"/>
                  </a:lnTo>
                  <a:cubicBezTo>
                    <a:pt x="1538704" y="0"/>
                    <a:pt x="1568389" y="29685"/>
                    <a:pt x="1568389" y="66304"/>
                  </a:cubicBezTo>
                  <a:lnTo>
                    <a:pt x="1568389" y="1174444"/>
                  </a:lnTo>
                  <a:cubicBezTo>
                    <a:pt x="1568389" y="1192029"/>
                    <a:pt x="1561403" y="1208894"/>
                    <a:pt x="1548969" y="1221328"/>
                  </a:cubicBezTo>
                  <a:cubicBezTo>
                    <a:pt x="1536535" y="1233763"/>
                    <a:pt x="1519670" y="1240748"/>
                    <a:pt x="1502085" y="1240748"/>
                  </a:cubicBezTo>
                  <a:lnTo>
                    <a:pt x="66304" y="1240748"/>
                  </a:lnTo>
                  <a:cubicBezTo>
                    <a:pt x="29685" y="1240748"/>
                    <a:pt x="0" y="1211063"/>
                    <a:pt x="0" y="1174444"/>
                  </a:cubicBezTo>
                  <a:lnTo>
                    <a:pt x="0" y="66304"/>
                  </a:lnTo>
                  <a:cubicBezTo>
                    <a:pt x="0" y="29685"/>
                    <a:pt x="29685" y="0"/>
                    <a:pt x="66304" y="0"/>
                  </a:cubicBezTo>
                  <a:close/>
                </a:path>
              </a:pathLst>
            </a:custGeom>
            <a:solidFill>
              <a:srgbClr val="C0A9E2">
                <a:alpha val="20784"/>
              </a:srgbClr>
            </a:solidFill>
            <a:ln w="47625" cap="rnd">
              <a:solidFill>
                <a:srgbClr val="8C52FF">
                  <a:alpha val="20784"/>
                </a:srgbClr>
              </a:solidFill>
              <a:prstDash val="solid"/>
              <a:round/>
            </a:ln>
          </p:spPr>
        </p:sp>
        <p:sp>
          <p:nvSpPr>
            <p:cNvPr name="TextBox 8" id="8"/>
            <p:cNvSpPr txBox="true"/>
            <p:nvPr/>
          </p:nvSpPr>
          <p:spPr>
            <a:xfrm>
              <a:off x="0" y="-47625"/>
              <a:ext cx="1568389" cy="1288373"/>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5554756" y="432535"/>
            <a:ext cx="12205228" cy="4710965"/>
            <a:chOff x="0" y="0"/>
            <a:chExt cx="3214546" cy="1240748"/>
          </a:xfrm>
        </p:grpSpPr>
        <p:sp>
          <p:nvSpPr>
            <p:cNvPr name="Freeform 10" id="10"/>
            <p:cNvSpPr/>
            <p:nvPr/>
          </p:nvSpPr>
          <p:spPr>
            <a:xfrm flipH="false" flipV="false" rot="0">
              <a:off x="0" y="0"/>
              <a:ext cx="3214546" cy="1240748"/>
            </a:xfrm>
            <a:custGeom>
              <a:avLst/>
              <a:gdLst/>
              <a:ahLst/>
              <a:cxnLst/>
              <a:rect r="r" b="b" t="t" l="l"/>
              <a:pathLst>
                <a:path h="1240748" w="3214546">
                  <a:moveTo>
                    <a:pt x="32350" y="0"/>
                  </a:moveTo>
                  <a:lnTo>
                    <a:pt x="3182196" y="0"/>
                  </a:lnTo>
                  <a:cubicBezTo>
                    <a:pt x="3200062" y="0"/>
                    <a:pt x="3214546" y="14484"/>
                    <a:pt x="3214546" y="32350"/>
                  </a:cubicBezTo>
                  <a:lnTo>
                    <a:pt x="3214546" y="1208398"/>
                  </a:lnTo>
                  <a:cubicBezTo>
                    <a:pt x="3214546" y="1226265"/>
                    <a:pt x="3200062" y="1240748"/>
                    <a:pt x="3182196" y="1240748"/>
                  </a:cubicBezTo>
                  <a:lnTo>
                    <a:pt x="32350" y="1240748"/>
                  </a:lnTo>
                  <a:cubicBezTo>
                    <a:pt x="14484" y="1240748"/>
                    <a:pt x="0" y="1226265"/>
                    <a:pt x="0" y="1208398"/>
                  </a:cubicBezTo>
                  <a:lnTo>
                    <a:pt x="0" y="32350"/>
                  </a:lnTo>
                  <a:cubicBezTo>
                    <a:pt x="0" y="14484"/>
                    <a:pt x="14484" y="0"/>
                    <a:pt x="32350" y="0"/>
                  </a:cubicBezTo>
                  <a:close/>
                </a:path>
              </a:pathLst>
            </a:custGeom>
            <a:solidFill>
              <a:srgbClr val="7EDBFF">
                <a:alpha val="12941"/>
              </a:srgbClr>
            </a:solidFill>
            <a:ln w="95250" cap="rnd">
              <a:solidFill>
                <a:srgbClr val="3290B5">
                  <a:alpha val="12941"/>
                </a:srgbClr>
              </a:solidFill>
              <a:prstDash val="solid"/>
              <a:round/>
            </a:ln>
          </p:spPr>
        </p:sp>
        <p:sp>
          <p:nvSpPr>
            <p:cNvPr name="TextBox 11" id="11"/>
            <p:cNvSpPr txBox="true"/>
            <p:nvPr/>
          </p:nvSpPr>
          <p:spPr>
            <a:xfrm>
              <a:off x="0" y="-47625"/>
              <a:ext cx="3214546" cy="1288373"/>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11805008" y="5331886"/>
            <a:ext cx="5954977" cy="4710965"/>
            <a:chOff x="0" y="0"/>
            <a:chExt cx="1568389" cy="1240748"/>
          </a:xfrm>
        </p:grpSpPr>
        <p:sp>
          <p:nvSpPr>
            <p:cNvPr name="Freeform 13" id="13"/>
            <p:cNvSpPr/>
            <p:nvPr/>
          </p:nvSpPr>
          <p:spPr>
            <a:xfrm flipH="false" flipV="false" rot="0">
              <a:off x="0" y="0"/>
              <a:ext cx="1568389" cy="1240748"/>
            </a:xfrm>
            <a:custGeom>
              <a:avLst/>
              <a:gdLst/>
              <a:ahLst/>
              <a:cxnLst/>
              <a:rect r="r" b="b" t="t" l="l"/>
              <a:pathLst>
                <a:path h="1240748" w="1568389">
                  <a:moveTo>
                    <a:pt x="66304" y="0"/>
                  </a:moveTo>
                  <a:lnTo>
                    <a:pt x="1502085" y="0"/>
                  </a:lnTo>
                  <a:cubicBezTo>
                    <a:pt x="1538704" y="0"/>
                    <a:pt x="1568389" y="29685"/>
                    <a:pt x="1568389" y="66304"/>
                  </a:cubicBezTo>
                  <a:lnTo>
                    <a:pt x="1568389" y="1174444"/>
                  </a:lnTo>
                  <a:cubicBezTo>
                    <a:pt x="1568389" y="1192029"/>
                    <a:pt x="1561403" y="1208894"/>
                    <a:pt x="1548969" y="1221328"/>
                  </a:cubicBezTo>
                  <a:cubicBezTo>
                    <a:pt x="1536535" y="1233763"/>
                    <a:pt x="1519670" y="1240748"/>
                    <a:pt x="1502085" y="1240748"/>
                  </a:cubicBezTo>
                  <a:lnTo>
                    <a:pt x="66304" y="1240748"/>
                  </a:lnTo>
                  <a:cubicBezTo>
                    <a:pt x="29685" y="1240748"/>
                    <a:pt x="0" y="1211063"/>
                    <a:pt x="0" y="1174444"/>
                  </a:cubicBezTo>
                  <a:lnTo>
                    <a:pt x="0" y="66304"/>
                  </a:lnTo>
                  <a:cubicBezTo>
                    <a:pt x="0" y="29685"/>
                    <a:pt x="29685" y="0"/>
                    <a:pt x="66304" y="0"/>
                  </a:cubicBezTo>
                  <a:close/>
                </a:path>
              </a:pathLst>
            </a:custGeom>
            <a:solidFill>
              <a:srgbClr val="CB6CE6">
                <a:alpha val="9804"/>
              </a:srgbClr>
            </a:solidFill>
            <a:ln w="66675" cap="rnd">
              <a:solidFill>
                <a:srgbClr val="000000">
                  <a:alpha val="9804"/>
                </a:srgbClr>
              </a:solidFill>
              <a:prstDash val="solid"/>
              <a:round/>
            </a:ln>
          </p:spPr>
        </p:sp>
        <p:sp>
          <p:nvSpPr>
            <p:cNvPr name="TextBox 14" id="14"/>
            <p:cNvSpPr txBox="true"/>
            <p:nvPr/>
          </p:nvSpPr>
          <p:spPr>
            <a:xfrm>
              <a:off x="0" y="-47625"/>
              <a:ext cx="1568389" cy="1288373"/>
            </a:xfrm>
            <a:prstGeom prst="rect">
              <a:avLst/>
            </a:prstGeom>
          </p:spPr>
          <p:txBody>
            <a:bodyPr anchor="ctr" rtlCol="false" tIns="50800" lIns="50800" bIns="50800" rIns="50800"/>
            <a:lstStyle/>
            <a:p>
              <a:pPr algn="ctr">
                <a:lnSpc>
                  <a:spcPts val="2800"/>
                </a:lnSpc>
              </a:pPr>
            </a:p>
          </p:txBody>
        </p:sp>
      </p:grpSp>
      <p:sp>
        <p:nvSpPr>
          <p:cNvPr name="Freeform 15" id="15"/>
          <p:cNvSpPr/>
          <p:nvPr/>
        </p:nvSpPr>
        <p:spPr>
          <a:xfrm flipH="false" flipV="false" rot="0">
            <a:off x="1028700" y="1028700"/>
            <a:ext cx="2772968" cy="312589"/>
          </a:xfrm>
          <a:custGeom>
            <a:avLst/>
            <a:gdLst/>
            <a:ahLst/>
            <a:cxnLst/>
            <a:rect r="r" b="b" t="t" l="l"/>
            <a:pathLst>
              <a:path h="312589" w="2772968">
                <a:moveTo>
                  <a:pt x="0" y="0"/>
                </a:moveTo>
                <a:lnTo>
                  <a:pt x="2772968" y="0"/>
                </a:lnTo>
                <a:lnTo>
                  <a:pt x="2772968" y="312589"/>
                </a:lnTo>
                <a:lnTo>
                  <a:pt x="0" y="312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028700" y="299091"/>
            <a:ext cx="1998640" cy="729609"/>
          </a:xfrm>
          <a:prstGeom prst="rect">
            <a:avLst/>
          </a:prstGeom>
        </p:spPr>
        <p:txBody>
          <a:bodyPr anchor="t" rtlCol="false" tIns="0" lIns="0" bIns="0" rIns="0">
            <a:spAutoFit/>
          </a:bodyPr>
          <a:lstStyle/>
          <a:p>
            <a:pPr algn="l" marL="0" indent="0" lvl="0">
              <a:lnSpc>
                <a:spcPts val="5985"/>
              </a:lnSpc>
              <a:spcBef>
                <a:spcPct val="0"/>
              </a:spcBef>
            </a:pPr>
            <a:r>
              <a:rPr lang="en-US" sz="4275" spc="119">
                <a:solidFill>
                  <a:srgbClr val="000000"/>
                </a:solidFill>
                <a:latin typeface="League Spartan"/>
                <a:ea typeface="League Spartan"/>
                <a:cs typeface="League Spartan"/>
                <a:sym typeface="League Spartan"/>
              </a:rPr>
              <a:t>CLIP</a:t>
            </a:r>
          </a:p>
        </p:txBody>
      </p:sp>
      <p:grpSp>
        <p:nvGrpSpPr>
          <p:cNvPr name="Group 17" id="17"/>
          <p:cNvGrpSpPr/>
          <p:nvPr/>
        </p:nvGrpSpPr>
        <p:grpSpPr>
          <a:xfrm rot="0">
            <a:off x="534684" y="2922313"/>
            <a:ext cx="4562872" cy="777240"/>
            <a:chOff x="0" y="0"/>
            <a:chExt cx="6083829" cy="1036320"/>
          </a:xfrm>
        </p:grpSpPr>
        <p:grpSp>
          <p:nvGrpSpPr>
            <p:cNvPr name="Group 18" id="18"/>
            <p:cNvGrpSpPr/>
            <p:nvPr/>
          </p:nvGrpSpPr>
          <p:grpSpPr>
            <a:xfrm rot="0">
              <a:off x="0" y="25400"/>
              <a:ext cx="461768" cy="46176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7FF"/>
              </a:solidFill>
              <a:ln w="19050" cap="sq">
                <a:solidFill>
                  <a:srgbClr val="000000"/>
                </a:solidFill>
                <a:prstDash val="solid"/>
                <a:miter/>
              </a:ln>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1" id="21"/>
            <p:cNvSpPr txBox="true"/>
            <p:nvPr/>
          </p:nvSpPr>
          <p:spPr>
            <a:xfrm rot="0">
              <a:off x="844087" y="-38100"/>
              <a:ext cx="5239742" cy="107442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Versatile Vision-Language </a:t>
              </a:r>
            </a:p>
            <a:p>
              <a:pPr algn="l">
                <a:lnSpc>
                  <a:spcPts val="3359"/>
                </a:lnSpc>
                <a:spcBef>
                  <a:spcPct val="0"/>
                </a:spcBef>
              </a:pPr>
              <a:r>
                <a:rPr lang="en-US" b="true" sz="2399">
                  <a:solidFill>
                    <a:srgbClr val="000000"/>
                  </a:solidFill>
                  <a:latin typeface="Canva Sans Bold"/>
                  <a:ea typeface="Canva Sans Bold"/>
                  <a:cs typeface="Canva Sans Bold"/>
                  <a:sym typeface="Canva Sans Bold"/>
                </a:rPr>
                <a:t>Model</a:t>
              </a:r>
            </a:p>
          </p:txBody>
        </p:sp>
      </p:grpSp>
      <p:grpSp>
        <p:nvGrpSpPr>
          <p:cNvPr name="Group 22" id="22"/>
          <p:cNvGrpSpPr/>
          <p:nvPr/>
        </p:nvGrpSpPr>
        <p:grpSpPr>
          <a:xfrm rot="0">
            <a:off x="534684" y="4235416"/>
            <a:ext cx="4562872" cy="365376"/>
            <a:chOff x="0" y="0"/>
            <a:chExt cx="6083829" cy="487168"/>
          </a:xfrm>
        </p:grpSpPr>
        <p:grpSp>
          <p:nvGrpSpPr>
            <p:cNvPr name="Group 23" id="23"/>
            <p:cNvGrpSpPr/>
            <p:nvPr/>
          </p:nvGrpSpPr>
          <p:grpSpPr>
            <a:xfrm rot="0">
              <a:off x="0" y="25400"/>
              <a:ext cx="461768" cy="46176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90B5"/>
              </a:solidFill>
              <a:ln w="19050" cap="sq">
                <a:solidFill>
                  <a:srgbClr val="000000"/>
                </a:solidFill>
                <a:prstDash val="solid"/>
                <a:miter/>
              </a:ln>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6" id="26"/>
            <p:cNvSpPr txBox="true"/>
            <p:nvPr/>
          </p:nvSpPr>
          <p:spPr>
            <a:xfrm rot="0">
              <a:off x="844087" y="-38100"/>
              <a:ext cx="5239742" cy="51562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Canva Sans Bold"/>
                  <a:ea typeface="Canva Sans Bold"/>
                  <a:cs typeface="Canva Sans Bold"/>
                  <a:sym typeface="Canva Sans Bold"/>
                </a:rPr>
                <a:t>Pretrained on Web Data</a:t>
              </a:r>
            </a:p>
          </p:txBody>
        </p:sp>
      </p:grpSp>
      <p:grpSp>
        <p:nvGrpSpPr>
          <p:cNvPr name="Group 27" id="27"/>
          <p:cNvGrpSpPr/>
          <p:nvPr/>
        </p:nvGrpSpPr>
        <p:grpSpPr>
          <a:xfrm rot="0">
            <a:off x="534684" y="5390731"/>
            <a:ext cx="4562872" cy="365376"/>
            <a:chOff x="0" y="0"/>
            <a:chExt cx="6083829" cy="487168"/>
          </a:xfrm>
        </p:grpSpPr>
        <p:grpSp>
          <p:nvGrpSpPr>
            <p:cNvPr name="Group 28" id="28"/>
            <p:cNvGrpSpPr/>
            <p:nvPr/>
          </p:nvGrpSpPr>
          <p:grpSpPr>
            <a:xfrm rot="0">
              <a:off x="0" y="25400"/>
              <a:ext cx="461768" cy="461768"/>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A9E2"/>
              </a:solidFill>
              <a:ln w="19050" cap="sq">
                <a:solidFill>
                  <a:srgbClr val="1A1919"/>
                </a:solidFill>
                <a:prstDash val="solid"/>
                <a:miter/>
              </a:ln>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31" id="31"/>
            <p:cNvSpPr txBox="true"/>
            <p:nvPr/>
          </p:nvSpPr>
          <p:spPr>
            <a:xfrm rot="0">
              <a:off x="844087" y="-38100"/>
              <a:ext cx="5239742" cy="51562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Canva Sans Bold"/>
                  <a:ea typeface="Canva Sans Bold"/>
                  <a:cs typeface="Canva Sans Bold"/>
                  <a:sym typeface="Canva Sans Bold"/>
                </a:rPr>
                <a:t>Zero-Shot Learning</a:t>
              </a:r>
            </a:p>
          </p:txBody>
        </p:sp>
      </p:grpSp>
      <p:grpSp>
        <p:nvGrpSpPr>
          <p:cNvPr name="Group 32" id="32"/>
          <p:cNvGrpSpPr/>
          <p:nvPr/>
        </p:nvGrpSpPr>
        <p:grpSpPr>
          <a:xfrm rot="0">
            <a:off x="534684" y="6546682"/>
            <a:ext cx="4562872" cy="777240"/>
            <a:chOff x="0" y="0"/>
            <a:chExt cx="6083829" cy="1036320"/>
          </a:xfrm>
        </p:grpSpPr>
        <p:grpSp>
          <p:nvGrpSpPr>
            <p:cNvPr name="Group 33" id="33"/>
            <p:cNvGrpSpPr/>
            <p:nvPr/>
          </p:nvGrpSpPr>
          <p:grpSpPr>
            <a:xfrm rot="0">
              <a:off x="0" y="25400"/>
              <a:ext cx="461768" cy="461768"/>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4D8"/>
              </a:solidFill>
              <a:ln w="19050" cap="sq">
                <a:solidFill>
                  <a:srgbClr val="000000"/>
                </a:solidFill>
                <a:prstDash val="solid"/>
                <a:miter/>
              </a:ln>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36" id="36"/>
            <p:cNvSpPr txBox="true"/>
            <p:nvPr/>
          </p:nvSpPr>
          <p:spPr>
            <a:xfrm rot="0">
              <a:off x="844087" y="-38100"/>
              <a:ext cx="5239742" cy="107442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Canva Sans Bold"/>
                  <a:ea typeface="Canva Sans Bold"/>
                  <a:cs typeface="Canva Sans Bold"/>
                  <a:sym typeface="Canva Sans Bold"/>
                </a:rPr>
                <a:t>Embedding Space Alignment</a:t>
              </a:r>
            </a:p>
          </p:txBody>
        </p:sp>
      </p:grpSp>
      <p:sp>
        <p:nvSpPr>
          <p:cNvPr name="Freeform 37" id="37"/>
          <p:cNvSpPr/>
          <p:nvPr/>
        </p:nvSpPr>
        <p:spPr>
          <a:xfrm flipH="false" flipV="false" rot="-5400000">
            <a:off x="-6169922" y="4494189"/>
            <a:ext cx="11520040" cy="1298623"/>
          </a:xfrm>
          <a:custGeom>
            <a:avLst/>
            <a:gdLst/>
            <a:ahLst/>
            <a:cxnLst/>
            <a:rect r="r" b="b" t="t" l="l"/>
            <a:pathLst>
              <a:path h="1298623" w="11520040">
                <a:moveTo>
                  <a:pt x="0" y="0"/>
                </a:moveTo>
                <a:lnTo>
                  <a:pt x="11520040" y="0"/>
                </a:lnTo>
                <a:lnTo>
                  <a:pt x="11520040" y="1298622"/>
                </a:lnTo>
                <a:lnTo>
                  <a:pt x="0" y="12986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DAGYzZYksPw</dc:identifier>
  <dcterms:modified xsi:type="dcterms:W3CDTF">2011-08-01T06:04:30Z</dcterms:modified>
  <cp:revision>1</cp:revision>
  <dc:title>Black and White Modern Thesis Defense Research Presentation</dc:title>
</cp:coreProperties>
</file>